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4"/>
  </p:notesMasterIdLst>
  <p:sldIdLst>
    <p:sldId id="256" r:id="rId2"/>
    <p:sldId id="258" r:id="rId3"/>
    <p:sldId id="257" r:id="rId4"/>
    <p:sldId id="262" r:id="rId5"/>
    <p:sldId id="261" r:id="rId6"/>
    <p:sldId id="267" r:id="rId7"/>
    <p:sldId id="264" r:id="rId8"/>
    <p:sldId id="265" r:id="rId9"/>
    <p:sldId id="272" r:id="rId10"/>
    <p:sldId id="268" r:id="rId11"/>
    <p:sldId id="269" r:id="rId12"/>
    <p:sldId id="270" r:id="rId13"/>
    <p:sldId id="273" r:id="rId14"/>
    <p:sldId id="274" r:id="rId15"/>
    <p:sldId id="276" r:id="rId16"/>
    <p:sldId id="279" r:id="rId17"/>
    <p:sldId id="271" r:id="rId18"/>
    <p:sldId id="280" r:id="rId19"/>
    <p:sldId id="284" r:id="rId20"/>
    <p:sldId id="281" r:id="rId21"/>
    <p:sldId id="282" r:id="rId22"/>
    <p:sldId id="285" r:id="rId23"/>
    <p:sldId id="286" r:id="rId24"/>
    <p:sldId id="295" r:id="rId25"/>
    <p:sldId id="287" r:id="rId26"/>
    <p:sldId id="288" r:id="rId27"/>
    <p:sldId id="310" r:id="rId28"/>
    <p:sldId id="307" r:id="rId29"/>
    <p:sldId id="309" r:id="rId30"/>
    <p:sldId id="302" r:id="rId31"/>
    <p:sldId id="301" r:id="rId32"/>
    <p:sldId id="311" r:id="rId33"/>
    <p:sldId id="304" r:id="rId34"/>
    <p:sldId id="305" r:id="rId35"/>
    <p:sldId id="306" r:id="rId36"/>
    <p:sldId id="303" r:id="rId37"/>
    <p:sldId id="316" r:id="rId38"/>
    <p:sldId id="317" r:id="rId39"/>
    <p:sldId id="319" r:id="rId40"/>
    <p:sldId id="318" r:id="rId41"/>
    <p:sldId id="291" r:id="rId42"/>
    <p:sldId id="312" r:id="rId43"/>
    <p:sldId id="313" r:id="rId44"/>
    <p:sldId id="320" r:id="rId45"/>
    <p:sldId id="322" r:id="rId46"/>
    <p:sldId id="321" r:id="rId47"/>
    <p:sldId id="292" r:id="rId48"/>
    <p:sldId id="329" r:id="rId49"/>
    <p:sldId id="314" r:id="rId50"/>
    <p:sldId id="293" r:id="rId51"/>
    <p:sldId id="330" r:id="rId52"/>
    <p:sldId id="331" r:id="rId53"/>
    <p:sldId id="332" r:id="rId54"/>
    <p:sldId id="334" r:id="rId55"/>
    <p:sldId id="333" r:id="rId56"/>
    <p:sldId id="343" r:id="rId57"/>
    <p:sldId id="344" r:id="rId58"/>
    <p:sldId id="342" r:id="rId59"/>
    <p:sldId id="336" r:id="rId60"/>
    <p:sldId id="337" r:id="rId61"/>
    <p:sldId id="338" r:id="rId62"/>
    <p:sldId id="339" r:id="rId63"/>
    <p:sldId id="341" r:id="rId64"/>
    <p:sldId id="347" r:id="rId65"/>
    <p:sldId id="348" r:id="rId66"/>
    <p:sldId id="294" r:id="rId67"/>
    <p:sldId id="346" r:id="rId68"/>
    <p:sldId id="349" r:id="rId69"/>
    <p:sldId id="350" r:id="rId70"/>
    <p:sldId id="351" r:id="rId71"/>
    <p:sldId id="323" r:id="rId72"/>
    <p:sldId id="352" r:id="rId73"/>
    <p:sldId id="353" r:id="rId74"/>
    <p:sldId id="355" r:id="rId75"/>
    <p:sldId id="345" r:id="rId76"/>
    <p:sldId id="356" r:id="rId77"/>
    <p:sldId id="358" r:id="rId78"/>
    <p:sldId id="359" r:id="rId79"/>
    <p:sldId id="360" r:id="rId80"/>
    <p:sldId id="357" r:id="rId81"/>
    <p:sldId id="259" r:id="rId82"/>
    <p:sldId id="266" r:id="rId8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5" autoAdjust="0"/>
    <p:restoredTop sz="94272" autoAdjust="0"/>
  </p:normalViewPr>
  <p:slideViewPr>
    <p:cSldViewPr>
      <p:cViewPr varScale="1">
        <p:scale>
          <a:sx n="86" d="100"/>
          <a:sy n="86" d="100"/>
        </p:scale>
        <p:origin x="-13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microsoft.com/office/2006/relationships/legacyDocTextInfo" Target="legacyDocTextInfo.bin"/><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BA427E0-812D-4542-A7AB-07F1C53976A2}"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C746828-8116-474B-AA67-D38818FB60C3}" type="slidenum">
              <a:rPr lang="de-DE" smtClean="0"/>
              <a:pPr/>
              <a:t>2</a:t>
            </a:fld>
            <a:endParaRPr lang="de-DE"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3.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4.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5.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6.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598613" y="4076700"/>
            <a:ext cx="5903912" cy="1223963"/>
          </a:xfrm>
          <a:prstGeom prst="rect">
            <a:avLst/>
          </a:prstGeom>
          <a:gradFill rotWithShape="1">
            <a:gsLst>
              <a:gs pos="0">
                <a:schemeClr val="folHlink"/>
              </a:gs>
              <a:gs pos="100000">
                <a:schemeClr val="accent1"/>
              </a:gs>
            </a:gsLst>
            <a:lin ang="5400000" scaled="1"/>
          </a:gradFill>
          <a:ln w="9525">
            <a:noFill/>
            <a:miter lim="800000"/>
            <a:headEnd/>
            <a:tailEnd/>
          </a:ln>
          <a:effectLst/>
        </p:spPr>
        <p:txBody>
          <a:bodyPr wrap="none" anchor="ctr"/>
          <a:lstStyle/>
          <a:p>
            <a:pPr>
              <a:defRPr/>
            </a:pPr>
            <a:endParaRPr lang="de-AT"/>
          </a:p>
        </p:txBody>
      </p:sp>
      <p:sp>
        <p:nvSpPr>
          <p:cNvPr id="5" name="Rectangle 8"/>
          <p:cNvSpPr>
            <a:spLocks noChangeArrowheads="1"/>
          </p:cNvSpPr>
          <p:nvPr userDrawn="1"/>
        </p:nvSpPr>
        <p:spPr bwMode="auto">
          <a:xfrm>
            <a:off x="357188" y="1184275"/>
            <a:ext cx="8424862" cy="1944688"/>
          </a:xfrm>
          <a:prstGeom prst="rect">
            <a:avLst/>
          </a:prstGeom>
          <a:gradFill rotWithShape="1">
            <a:gsLst>
              <a:gs pos="0">
                <a:schemeClr val="folHlink"/>
              </a:gs>
              <a:gs pos="100000">
                <a:schemeClr val="accent1"/>
              </a:gs>
            </a:gsLst>
            <a:lin ang="5400000" scaled="1"/>
          </a:gradFill>
          <a:ln w="9525">
            <a:noFill/>
            <a:miter lim="800000"/>
            <a:headEnd/>
            <a:tailEnd/>
          </a:ln>
          <a:effectLst/>
        </p:spPr>
        <p:txBody>
          <a:bodyPr wrap="none" anchor="ctr"/>
          <a:lstStyle/>
          <a:p>
            <a:pPr>
              <a:defRPr/>
            </a:pPr>
            <a:endParaRPr lang="de-AT"/>
          </a:p>
        </p:txBody>
      </p:sp>
      <p:sp>
        <p:nvSpPr>
          <p:cNvPr id="9218" name="Rectangle 2"/>
          <p:cNvSpPr>
            <a:spLocks noGrp="1" noChangeArrowheads="1"/>
          </p:cNvSpPr>
          <p:nvPr>
            <p:ph type="ctrTitle"/>
          </p:nvPr>
        </p:nvSpPr>
        <p:spPr>
          <a:xfrm>
            <a:off x="685800" y="2130425"/>
            <a:ext cx="7772400" cy="1470025"/>
          </a:xfrm>
        </p:spPr>
        <p:txBody>
          <a:bodyPr/>
          <a:lstStyle>
            <a:lvl1pPr>
              <a:defRPr/>
            </a:lvl1pPr>
          </a:lstStyle>
          <a:p>
            <a:r>
              <a:rPr lang="de-DE"/>
              <a:t>Titelmasterformat durch Klicken bearbeiten</a:t>
            </a:r>
          </a:p>
        </p:txBody>
      </p:sp>
      <p:sp>
        <p:nvSpPr>
          <p:cNvPr id="9219" name="Rectangle 3"/>
          <p:cNvSpPr>
            <a:spLocks noGrp="1" noChangeArrowheads="1"/>
          </p:cNvSpPr>
          <p:nvPr>
            <p:ph type="subTitle" idx="1"/>
          </p:nvPr>
        </p:nvSpPr>
        <p:spPr>
          <a:xfrm>
            <a:off x="2339975" y="3860800"/>
            <a:ext cx="4464050" cy="1752600"/>
          </a:xfrm>
        </p:spPr>
        <p:txBody>
          <a:bodyPr/>
          <a:lstStyle>
            <a:lvl1pPr marL="0" indent="0" algn="ctr">
              <a:buFontTx/>
              <a:buNone/>
              <a:defRPr/>
            </a:lvl1pPr>
          </a:lstStyle>
          <a:p>
            <a:r>
              <a:rPr lang="de-DE"/>
              <a:t>Formatvorlage des Untertitelmasters durch Klicken bearbeiten</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fld id="{0F2D8382-7632-45FE-B9C7-D5FDA42E902C}" type="datetime1">
              <a:rPr lang="de-DE"/>
              <a:pPr>
                <a:defRPr/>
              </a:pPr>
              <a:t>04.11.2023</a:t>
            </a:fld>
            <a:endParaRPr lang="de-DE"/>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de-DE"/>
              <a:t>GESCHICHTE POLITISCHER IDEEN - © Thomas Knob 2007</a:t>
            </a:r>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20934C3F-B76B-49CF-8FC3-2426ACD81F7E}" type="slidenum">
              <a:rPr lang="de-DE"/>
              <a:pPr>
                <a:defRPr/>
              </a:pPr>
              <a:t>‹Nr.›</a:t>
            </a:fld>
            <a:endParaRPr lang="de-DE"/>
          </a:p>
        </p:txBody>
      </p:sp>
    </p:spTree>
  </p:cSld>
  <p:clrMapOvr>
    <a:masterClrMapping/>
  </p:clrMapOvr>
  <p:transition>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fld id="{E9FEF00A-CA34-4608-9730-8ED81026A5CB}" type="datetime1">
              <a:rPr lang="de-DE"/>
              <a:pPr>
                <a:defRPr/>
              </a:pPr>
              <a:t>04.11.2023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6" name="Rectangle 6"/>
          <p:cNvSpPr>
            <a:spLocks noGrp="1" noChangeArrowheads="1"/>
          </p:cNvSpPr>
          <p:nvPr>
            <p:ph type="sldNum" sz="quarter" idx="12"/>
          </p:nvPr>
        </p:nvSpPr>
        <p:spPr>
          <a:ln/>
        </p:spPr>
        <p:txBody>
          <a:bodyPr/>
          <a:lstStyle>
            <a:lvl1pPr>
              <a:defRPr/>
            </a:lvl1pPr>
          </a:lstStyle>
          <a:p>
            <a:pPr>
              <a:defRPr/>
            </a:pPr>
            <a:fld id="{ED830C78-54E7-4A7C-A712-AB594158E9B5}"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7338" y="115888"/>
            <a:ext cx="2058987" cy="601027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15888"/>
            <a:ext cx="6027738" cy="60102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fld id="{1778C761-7729-4A8F-BDC7-7756F4817B05}" type="datetime1">
              <a:rPr lang="de-DE"/>
              <a:pPr>
                <a:defRPr/>
              </a:pPr>
              <a:t>04.11.2023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6" name="Rectangle 6"/>
          <p:cNvSpPr>
            <a:spLocks noGrp="1" noChangeArrowheads="1"/>
          </p:cNvSpPr>
          <p:nvPr>
            <p:ph type="sldNum" sz="quarter" idx="12"/>
          </p:nvPr>
        </p:nvSpPr>
        <p:spPr>
          <a:ln/>
        </p:spPr>
        <p:txBody>
          <a:bodyPr/>
          <a:lstStyle>
            <a:lvl1pPr>
              <a:defRPr/>
            </a:lvl1pPr>
          </a:lstStyle>
          <a:p>
            <a:pPr>
              <a:defRPr/>
            </a:pPr>
            <a:fld id="{30FEB226-CC14-4DF2-A5B1-415844DA5406}"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8313" y="115888"/>
            <a:ext cx="8228012" cy="1152525"/>
          </a:xfr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457200" y="1600200"/>
            <a:ext cx="8229600" cy="4525963"/>
          </a:xfrm>
        </p:spPr>
        <p:txBody>
          <a:bodyPr/>
          <a:lstStyle/>
          <a:p>
            <a:pPr lvl="0"/>
            <a:endParaRPr lang="de-AT" noProof="0" smtClean="0"/>
          </a:p>
        </p:txBody>
      </p:sp>
      <p:sp>
        <p:nvSpPr>
          <p:cNvPr id="4" name="Rectangle 4"/>
          <p:cNvSpPr>
            <a:spLocks noGrp="1" noChangeArrowheads="1"/>
          </p:cNvSpPr>
          <p:nvPr>
            <p:ph type="dt" sz="half" idx="10"/>
          </p:nvPr>
        </p:nvSpPr>
        <p:spPr>
          <a:ln/>
        </p:spPr>
        <p:txBody>
          <a:bodyPr/>
          <a:lstStyle>
            <a:lvl1pPr>
              <a:defRPr/>
            </a:lvl1pPr>
          </a:lstStyle>
          <a:p>
            <a:pPr>
              <a:defRPr/>
            </a:pPr>
            <a:fld id="{A227E48D-3F6A-4A0D-995F-A5E266195E76}" type="datetime1">
              <a:rPr lang="de-DE"/>
              <a:pPr>
                <a:defRPr/>
              </a:pPr>
              <a:t>04.11.2023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6" name="Rectangle 6"/>
          <p:cNvSpPr>
            <a:spLocks noGrp="1" noChangeArrowheads="1"/>
          </p:cNvSpPr>
          <p:nvPr>
            <p:ph type="sldNum" sz="quarter" idx="12"/>
          </p:nvPr>
        </p:nvSpPr>
        <p:spPr>
          <a:ln/>
        </p:spPr>
        <p:txBody>
          <a:bodyPr/>
          <a:lstStyle>
            <a:lvl1pPr>
              <a:defRPr/>
            </a:lvl1pPr>
          </a:lstStyle>
          <a:p>
            <a:pPr>
              <a:defRPr/>
            </a:pPr>
            <a:fld id="{2EA71F3F-B3DD-4AC3-8AC4-F5C1147DDA7F}"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115888"/>
            <a:ext cx="8228012" cy="1152525"/>
          </a:xfr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fld id="{E2125E13-2C32-45B3-9438-BC042665418D}" type="datetime1">
              <a:rPr lang="de-DE"/>
              <a:pPr>
                <a:defRPr/>
              </a:pPr>
              <a:t>04.11.2023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7" name="Rectangle 6"/>
          <p:cNvSpPr>
            <a:spLocks noGrp="1" noChangeArrowheads="1"/>
          </p:cNvSpPr>
          <p:nvPr>
            <p:ph type="sldNum" sz="quarter" idx="12"/>
          </p:nvPr>
        </p:nvSpPr>
        <p:spPr>
          <a:ln/>
        </p:spPr>
        <p:txBody>
          <a:bodyPr/>
          <a:lstStyle>
            <a:lvl1pPr>
              <a:defRPr/>
            </a:lvl1pPr>
          </a:lstStyle>
          <a:p>
            <a:pPr>
              <a:defRPr/>
            </a:pPr>
            <a:fld id="{581F3DA7-052E-48DD-BE6A-2B6CB37D51C1}"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8313" y="115888"/>
            <a:ext cx="8228012" cy="1152525"/>
          </a:xfr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Rectangle 4"/>
          <p:cNvSpPr>
            <a:spLocks noGrp="1" noChangeArrowheads="1"/>
          </p:cNvSpPr>
          <p:nvPr>
            <p:ph type="dt" sz="half" idx="10"/>
          </p:nvPr>
        </p:nvSpPr>
        <p:spPr>
          <a:ln/>
        </p:spPr>
        <p:txBody>
          <a:bodyPr/>
          <a:lstStyle>
            <a:lvl1pPr>
              <a:defRPr/>
            </a:lvl1pPr>
          </a:lstStyle>
          <a:p>
            <a:pPr>
              <a:defRPr/>
            </a:pPr>
            <a:fld id="{8FD37D57-A857-4044-9BFB-ABE2D7F8D342}" type="datetime1">
              <a:rPr lang="de-DE"/>
              <a:pPr>
                <a:defRPr/>
              </a:pPr>
              <a:t>04.11.2023</a:t>
            </a:fld>
            <a:endParaRPr lang="de-DE"/>
          </a:p>
        </p:txBody>
      </p:sp>
      <p:sp>
        <p:nvSpPr>
          <p:cNvPr id="7"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8" name="Rectangle 6"/>
          <p:cNvSpPr>
            <a:spLocks noGrp="1" noChangeArrowheads="1"/>
          </p:cNvSpPr>
          <p:nvPr>
            <p:ph type="sldNum" sz="quarter" idx="12"/>
          </p:nvPr>
        </p:nvSpPr>
        <p:spPr>
          <a:ln/>
        </p:spPr>
        <p:txBody>
          <a:bodyPr/>
          <a:lstStyle>
            <a:lvl1pPr>
              <a:defRPr/>
            </a:lvl1pPr>
          </a:lstStyle>
          <a:p>
            <a:pPr>
              <a:defRPr/>
            </a:pPr>
            <a:fld id="{86FD5AAC-F13C-47A7-B289-0BDEE693ACB1}"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68313" y="115888"/>
            <a:ext cx="8228012" cy="1152525"/>
          </a:xfr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457200" y="1600200"/>
            <a:ext cx="8229600" cy="4525963"/>
          </a:xfrm>
        </p:spPr>
        <p:txBody>
          <a:bodyPr/>
          <a:lstStyle/>
          <a:p>
            <a:pPr lvl="0"/>
            <a:endParaRPr lang="de-AT" noProof="0" smtClean="0"/>
          </a:p>
        </p:txBody>
      </p:sp>
      <p:sp>
        <p:nvSpPr>
          <p:cNvPr id="4" name="Rectangle 4"/>
          <p:cNvSpPr>
            <a:spLocks noGrp="1" noChangeArrowheads="1"/>
          </p:cNvSpPr>
          <p:nvPr>
            <p:ph type="dt" sz="half" idx="10"/>
          </p:nvPr>
        </p:nvSpPr>
        <p:spPr>
          <a:ln/>
        </p:spPr>
        <p:txBody>
          <a:bodyPr/>
          <a:lstStyle>
            <a:lvl1pPr>
              <a:defRPr/>
            </a:lvl1pPr>
          </a:lstStyle>
          <a:p>
            <a:pPr>
              <a:defRPr/>
            </a:pPr>
            <a:fld id="{D9837703-91BA-4E84-B998-C6035010D54E}" type="datetime1">
              <a:rPr lang="de-DE"/>
              <a:pPr>
                <a:defRPr/>
              </a:pPr>
              <a:t>04.11.2023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6" name="Rectangle 6"/>
          <p:cNvSpPr>
            <a:spLocks noGrp="1" noChangeArrowheads="1"/>
          </p:cNvSpPr>
          <p:nvPr>
            <p:ph type="sldNum" sz="quarter" idx="12"/>
          </p:nvPr>
        </p:nvSpPr>
        <p:spPr>
          <a:ln/>
        </p:spPr>
        <p:txBody>
          <a:bodyPr/>
          <a:lstStyle>
            <a:lvl1pPr>
              <a:defRPr/>
            </a:lvl1pPr>
          </a:lstStyle>
          <a:p>
            <a:pPr>
              <a:defRPr/>
            </a:pPr>
            <a:fld id="{79B32199-54D9-46DB-9E4E-2519D53B4757}"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fld id="{460C28CF-8E66-49B9-B27E-1B92468F7C83}" type="datetime1">
              <a:rPr lang="de-DE"/>
              <a:pPr>
                <a:defRPr/>
              </a:pPr>
              <a:t>04.11.2023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6" name="Rectangle 6"/>
          <p:cNvSpPr>
            <a:spLocks noGrp="1" noChangeArrowheads="1"/>
          </p:cNvSpPr>
          <p:nvPr>
            <p:ph type="sldNum" sz="quarter" idx="12"/>
          </p:nvPr>
        </p:nvSpPr>
        <p:spPr>
          <a:ln/>
        </p:spPr>
        <p:txBody>
          <a:bodyPr/>
          <a:lstStyle>
            <a:lvl1pPr>
              <a:defRPr/>
            </a:lvl1pPr>
          </a:lstStyle>
          <a:p>
            <a:pPr>
              <a:defRPr/>
            </a:pPr>
            <a:fld id="{6480FC42-48BE-4FCC-BA90-CF1ABF12BC7C}"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fld id="{90C29908-AA79-4149-B2AE-3C329121FB5C}" type="datetime1">
              <a:rPr lang="de-DE"/>
              <a:pPr>
                <a:defRPr/>
              </a:pPr>
              <a:t>04.11.2023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6" name="Rectangle 6"/>
          <p:cNvSpPr>
            <a:spLocks noGrp="1" noChangeArrowheads="1"/>
          </p:cNvSpPr>
          <p:nvPr>
            <p:ph type="sldNum" sz="quarter" idx="12"/>
          </p:nvPr>
        </p:nvSpPr>
        <p:spPr>
          <a:ln/>
        </p:spPr>
        <p:txBody>
          <a:bodyPr/>
          <a:lstStyle>
            <a:lvl1pPr>
              <a:defRPr/>
            </a:lvl1pPr>
          </a:lstStyle>
          <a:p>
            <a:pPr>
              <a:defRPr/>
            </a:pPr>
            <a:fld id="{108D73F3-3EB3-4268-BE1C-55A3E84D1BBB}"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fld id="{5948DDE0-38A7-4B1F-B5B4-3FFF5334A3FE}" type="datetime1">
              <a:rPr lang="de-DE"/>
              <a:pPr>
                <a:defRPr/>
              </a:pPr>
              <a:t>04.11.2023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7" name="Rectangle 6"/>
          <p:cNvSpPr>
            <a:spLocks noGrp="1" noChangeArrowheads="1"/>
          </p:cNvSpPr>
          <p:nvPr>
            <p:ph type="sldNum" sz="quarter" idx="12"/>
          </p:nvPr>
        </p:nvSpPr>
        <p:spPr>
          <a:ln/>
        </p:spPr>
        <p:txBody>
          <a:bodyPr/>
          <a:lstStyle>
            <a:lvl1pPr>
              <a:defRPr/>
            </a:lvl1pPr>
          </a:lstStyle>
          <a:p>
            <a:pPr>
              <a:defRPr/>
            </a:pPr>
            <a:fld id="{A4D75231-BF58-4A52-A47A-E91DE61E79D2}"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fld id="{39058750-29F3-4327-A7D1-4CD30F812B3F}" type="datetime1">
              <a:rPr lang="de-DE"/>
              <a:pPr>
                <a:defRPr/>
              </a:pPr>
              <a:t>04.11.2023</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9" name="Rectangle 6"/>
          <p:cNvSpPr>
            <a:spLocks noGrp="1" noChangeArrowheads="1"/>
          </p:cNvSpPr>
          <p:nvPr>
            <p:ph type="sldNum" sz="quarter" idx="12"/>
          </p:nvPr>
        </p:nvSpPr>
        <p:spPr>
          <a:ln/>
        </p:spPr>
        <p:txBody>
          <a:bodyPr/>
          <a:lstStyle>
            <a:lvl1pPr>
              <a:defRPr/>
            </a:lvl1pPr>
          </a:lstStyle>
          <a:p>
            <a:pPr>
              <a:defRPr/>
            </a:pPr>
            <a:fld id="{74C0D133-F47A-404E-9DFB-994CE6A98E62}"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fld id="{AAA85602-7F22-43D1-A39A-8832C9F945F9}" type="datetime1">
              <a:rPr lang="de-DE"/>
              <a:pPr>
                <a:defRPr/>
              </a:pPr>
              <a:t>04.11.2023</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5" name="Rectangle 6"/>
          <p:cNvSpPr>
            <a:spLocks noGrp="1" noChangeArrowheads="1"/>
          </p:cNvSpPr>
          <p:nvPr>
            <p:ph type="sldNum" sz="quarter" idx="12"/>
          </p:nvPr>
        </p:nvSpPr>
        <p:spPr>
          <a:ln/>
        </p:spPr>
        <p:txBody>
          <a:bodyPr/>
          <a:lstStyle>
            <a:lvl1pPr>
              <a:defRPr/>
            </a:lvl1pPr>
          </a:lstStyle>
          <a:p>
            <a:pPr>
              <a:defRPr/>
            </a:pPr>
            <a:fld id="{AED2A5A0-C6B1-4822-955B-78A701822524}"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770F452-7BA7-4306-A786-1F80E9C66D74}" type="datetime1">
              <a:rPr lang="de-DE"/>
              <a:pPr>
                <a:defRPr/>
              </a:pPr>
              <a:t>04.11.2023</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4" name="Rectangle 6"/>
          <p:cNvSpPr>
            <a:spLocks noGrp="1" noChangeArrowheads="1"/>
          </p:cNvSpPr>
          <p:nvPr>
            <p:ph type="sldNum" sz="quarter" idx="12"/>
          </p:nvPr>
        </p:nvSpPr>
        <p:spPr>
          <a:ln/>
        </p:spPr>
        <p:txBody>
          <a:bodyPr/>
          <a:lstStyle>
            <a:lvl1pPr>
              <a:defRPr/>
            </a:lvl1pPr>
          </a:lstStyle>
          <a:p>
            <a:pPr>
              <a:defRPr/>
            </a:pPr>
            <a:fld id="{BC1E7C17-7B8D-4AEB-A475-DB07B35CFC84}"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42725FBC-ED1A-4032-80E0-A8D6CEC34322}" type="datetime1">
              <a:rPr lang="de-DE"/>
              <a:pPr>
                <a:defRPr/>
              </a:pPr>
              <a:t>04.11.2023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7" name="Rectangle 6"/>
          <p:cNvSpPr>
            <a:spLocks noGrp="1" noChangeArrowheads="1"/>
          </p:cNvSpPr>
          <p:nvPr>
            <p:ph type="sldNum" sz="quarter" idx="12"/>
          </p:nvPr>
        </p:nvSpPr>
        <p:spPr>
          <a:ln/>
        </p:spPr>
        <p:txBody>
          <a:bodyPr/>
          <a:lstStyle>
            <a:lvl1pPr>
              <a:defRPr/>
            </a:lvl1pPr>
          </a:lstStyle>
          <a:p>
            <a:pPr>
              <a:defRPr/>
            </a:pPr>
            <a:fld id="{C553A16E-C097-4E3A-B635-9354A0231472}" type="slidenum">
              <a:rPr lang="de-DE"/>
              <a:pPr>
                <a:defRPr/>
              </a:pPr>
              <a:t>‹Nr.›</a:t>
            </a:fld>
            <a:r>
              <a:rPr lang="de-DE"/>
              <a:t>/82</a:t>
            </a:r>
          </a:p>
        </p:txBody>
      </p:sp>
    </p:spTree>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35E2A69E-997D-400F-B629-2AD27C2AE67E}" type="datetime1">
              <a:rPr lang="de-DE"/>
              <a:pPr>
                <a:defRPr/>
              </a:pPr>
              <a:t>04.11.2023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GESCHICHTE POLITISCHER IDEEN - © Thomas Knob 2007</a:t>
            </a:r>
          </a:p>
        </p:txBody>
      </p:sp>
      <p:sp>
        <p:nvSpPr>
          <p:cNvPr id="7" name="Rectangle 6"/>
          <p:cNvSpPr>
            <a:spLocks noGrp="1" noChangeArrowheads="1"/>
          </p:cNvSpPr>
          <p:nvPr>
            <p:ph type="sldNum" sz="quarter" idx="12"/>
          </p:nvPr>
        </p:nvSpPr>
        <p:spPr>
          <a:ln/>
        </p:spPr>
        <p:txBody>
          <a:bodyPr/>
          <a:lstStyle>
            <a:lvl1pPr>
              <a:defRPr/>
            </a:lvl1pPr>
          </a:lstStyle>
          <a:p>
            <a:pPr>
              <a:defRPr/>
            </a:pPr>
            <a:fld id="{FA9712CA-56C6-4F54-A6D2-CBA1F23E4BB2}" type="slidenum">
              <a:rPr lang="de-DE"/>
              <a:pPr>
                <a:defRPr/>
              </a:pPr>
              <a:t>‹Nr.›</a:t>
            </a:fld>
            <a:r>
              <a:rPr lang="de-DE"/>
              <a:t>/82</a:t>
            </a:r>
          </a:p>
        </p:txBody>
      </p:sp>
    </p:spTree>
  </p:cSld>
  <p:clrMapOvr>
    <a:masterClrMapping/>
  </p:clrMapOvr>
  <p:transitio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0" y="6453188"/>
            <a:ext cx="9144000" cy="404812"/>
          </a:xfrm>
          <a:prstGeom prst="rect">
            <a:avLst/>
          </a:prstGeom>
          <a:gradFill rotWithShape="1">
            <a:gsLst>
              <a:gs pos="0">
                <a:schemeClr val="folHlink"/>
              </a:gs>
              <a:gs pos="100000">
                <a:schemeClr val="accent1"/>
              </a:gs>
            </a:gsLst>
            <a:lin ang="5400000" scaled="1"/>
          </a:gradFill>
          <a:ln w="9525">
            <a:noFill/>
            <a:miter lim="800000"/>
            <a:headEnd/>
            <a:tailEnd/>
          </a:ln>
          <a:effectLst/>
        </p:spPr>
        <p:txBody>
          <a:bodyPr wrap="none" anchor="ctr"/>
          <a:lstStyle/>
          <a:p>
            <a:pPr>
              <a:defRPr/>
            </a:pPr>
            <a:endParaRPr lang="de-AT"/>
          </a:p>
        </p:txBody>
      </p:sp>
      <p:sp>
        <p:nvSpPr>
          <p:cNvPr id="1031" name="Rectangle 7"/>
          <p:cNvSpPr>
            <a:spLocks noChangeArrowheads="1"/>
          </p:cNvSpPr>
          <p:nvPr userDrawn="1"/>
        </p:nvSpPr>
        <p:spPr bwMode="auto">
          <a:xfrm>
            <a:off x="0" y="0"/>
            <a:ext cx="9144000" cy="1268413"/>
          </a:xfrm>
          <a:prstGeom prst="rect">
            <a:avLst/>
          </a:prstGeom>
          <a:gradFill rotWithShape="1">
            <a:gsLst>
              <a:gs pos="0">
                <a:schemeClr val="folHlink"/>
              </a:gs>
              <a:gs pos="100000">
                <a:schemeClr val="accent1"/>
              </a:gs>
            </a:gsLst>
            <a:lin ang="5400000" scaled="1"/>
          </a:gradFill>
          <a:ln w="9525">
            <a:noFill/>
            <a:miter lim="800000"/>
            <a:headEnd/>
            <a:tailEnd/>
          </a:ln>
          <a:effectLst/>
        </p:spPr>
        <p:txBody>
          <a:bodyPr wrap="none" anchor="ctr"/>
          <a:lstStyle/>
          <a:p>
            <a:pPr>
              <a:defRPr/>
            </a:pPr>
            <a:endParaRPr lang="de-AT"/>
          </a:p>
        </p:txBody>
      </p:sp>
      <p:sp>
        <p:nvSpPr>
          <p:cNvPr id="2052" name="Rectangle 2"/>
          <p:cNvSpPr>
            <a:spLocks noGrp="1" noChangeArrowheads="1"/>
          </p:cNvSpPr>
          <p:nvPr>
            <p:ph type="title"/>
          </p:nvPr>
        </p:nvSpPr>
        <p:spPr bwMode="auto">
          <a:xfrm>
            <a:off x="468313" y="115888"/>
            <a:ext cx="8228012"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4213" y="6453188"/>
            <a:ext cx="1511300"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7BD885A-1F6B-4AD4-8FAC-4CB0CB15A381}" type="datetime1">
              <a:rPr lang="de-DE"/>
              <a:pPr>
                <a:defRPr/>
              </a:pPr>
              <a:t>04.11.2023</a:t>
            </a:fld>
            <a:endParaRPr lang="de-DE"/>
          </a:p>
        </p:txBody>
      </p:sp>
      <p:sp>
        <p:nvSpPr>
          <p:cNvPr id="1029" name="Rectangle 5"/>
          <p:cNvSpPr>
            <a:spLocks noGrp="1" noChangeArrowheads="1"/>
          </p:cNvSpPr>
          <p:nvPr>
            <p:ph type="ftr" sz="quarter" idx="3"/>
          </p:nvPr>
        </p:nvSpPr>
        <p:spPr bwMode="auto">
          <a:xfrm>
            <a:off x="2195513" y="6453188"/>
            <a:ext cx="5256212"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de-DE"/>
              <a:t>GESCHICHTE POLITISCHER IDEEN - © Thomas Knob 2007</a:t>
            </a:r>
          </a:p>
        </p:txBody>
      </p:sp>
      <p:sp>
        <p:nvSpPr>
          <p:cNvPr id="1030" name="Rectangle 6"/>
          <p:cNvSpPr>
            <a:spLocks noGrp="1" noChangeArrowheads="1"/>
          </p:cNvSpPr>
          <p:nvPr>
            <p:ph type="sldNum" sz="quarter" idx="4"/>
          </p:nvPr>
        </p:nvSpPr>
        <p:spPr bwMode="auto">
          <a:xfrm>
            <a:off x="7667625" y="6453188"/>
            <a:ext cx="100806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044F857-A882-4EDF-AD8B-7CD618318F0D}" type="slidenum">
              <a:rPr lang="de-DE"/>
              <a:pPr>
                <a:defRPr/>
              </a:pPr>
              <a:t>‹Nr.›</a:t>
            </a:fld>
            <a:r>
              <a:rPr lang="de-DE"/>
              <a:t>/82</a:t>
            </a:r>
          </a:p>
        </p:txBody>
      </p:sp>
    </p:spTree>
  </p:cSld>
  <p:clrMap bg1="lt1" tx1="dk1" bg2="lt2" tx2="dk2" accent1="accent1" accent2="accent2" accent3="accent3" accent4="accent4" accent5="accent5" accent6="accent6" hlink="hlink" folHlink="folHlink"/>
  <p:sldLayoutIdLst>
    <p:sldLayoutId id="2147483807"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Lst>
  <p:transition>
    <p:sndAc>
      <p:stSnd>
        <p:snd r:embed="rId17" name="click.wav"/>
      </p:stSnd>
    </p:sndAc>
  </p:transition>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mic Sans MS" pitchFamily="66" charset="0"/>
        </a:defRPr>
      </a:lvl2pPr>
      <a:lvl3pPr algn="ctr" rtl="0" eaLnBrk="0" fontAlgn="base" hangingPunct="0">
        <a:spcBef>
          <a:spcPct val="0"/>
        </a:spcBef>
        <a:spcAft>
          <a:spcPct val="0"/>
        </a:spcAft>
        <a:defRPr sz="3600">
          <a:solidFill>
            <a:schemeClr val="tx2"/>
          </a:solidFill>
          <a:latin typeface="Comic Sans MS" pitchFamily="66" charset="0"/>
        </a:defRPr>
      </a:lvl3pPr>
      <a:lvl4pPr algn="ctr" rtl="0" eaLnBrk="0" fontAlgn="base" hangingPunct="0">
        <a:spcBef>
          <a:spcPct val="0"/>
        </a:spcBef>
        <a:spcAft>
          <a:spcPct val="0"/>
        </a:spcAft>
        <a:defRPr sz="3600">
          <a:solidFill>
            <a:schemeClr val="tx2"/>
          </a:solidFill>
          <a:latin typeface="Comic Sans MS" pitchFamily="66" charset="0"/>
        </a:defRPr>
      </a:lvl4pPr>
      <a:lvl5pPr algn="ctr" rtl="0" eaLnBrk="0" fontAlgn="base" hangingPunct="0">
        <a:spcBef>
          <a:spcPct val="0"/>
        </a:spcBef>
        <a:spcAft>
          <a:spcPct val="0"/>
        </a:spcAft>
        <a:defRPr sz="3600">
          <a:solidFill>
            <a:schemeClr val="tx2"/>
          </a:solidFill>
          <a:latin typeface="Comic Sans MS" pitchFamily="66" charset="0"/>
        </a:defRPr>
      </a:lvl5pPr>
      <a:lvl6pPr marL="457200" algn="ctr" rtl="0" fontAlgn="base">
        <a:spcBef>
          <a:spcPct val="0"/>
        </a:spcBef>
        <a:spcAft>
          <a:spcPct val="0"/>
        </a:spcAft>
        <a:defRPr sz="3600">
          <a:solidFill>
            <a:schemeClr val="tx2"/>
          </a:solidFill>
          <a:latin typeface="Comic Sans MS" pitchFamily="66" charset="0"/>
        </a:defRPr>
      </a:lvl6pPr>
      <a:lvl7pPr marL="914400" algn="ctr" rtl="0" fontAlgn="base">
        <a:spcBef>
          <a:spcPct val="0"/>
        </a:spcBef>
        <a:spcAft>
          <a:spcPct val="0"/>
        </a:spcAft>
        <a:defRPr sz="3600">
          <a:solidFill>
            <a:schemeClr val="tx2"/>
          </a:solidFill>
          <a:latin typeface="Comic Sans MS" pitchFamily="66" charset="0"/>
        </a:defRPr>
      </a:lvl7pPr>
      <a:lvl8pPr marL="1371600" algn="ctr" rtl="0" fontAlgn="base">
        <a:spcBef>
          <a:spcPct val="0"/>
        </a:spcBef>
        <a:spcAft>
          <a:spcPct val="0"/>
        </a:spcAft>
        <a:defRPr sz="3600">
          <a:solidFill>
            <a:schemeClr val="tx2"/>
          </a:solidFill>
          <a:latin typeface="Comic Sans MS" pitchFamily="66" charset="0"/>
        </a:defRPr>
      </a:lvl8pPr>
      <a:lvl9pPr marL="1828800" algn="ctr"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4.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4.wav"/><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5.wav"/><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5.wav"/><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5.wav"/><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5.wav"/><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5.wav"/><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4.wav"/><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5.wav"/><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4.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5.wav"/><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5.wav"/><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5.wav"/><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4.wav"/><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5.wav"/><Relationship Id="rId1" Type="http://schemas.openxmlformats.org/officeDocument/2006/relationships/slideLayout" Target="../slideLayouts/slideLayout14.xml"/><Relationship Id="rId5" Type="http://schemas.openxmlformats.org/officeDocument/2006/relationships/image" Target="../media/image29.jpeg"/><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5.wav"/><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2" Type="http://schemas.openxmlformats.org/officeDocument/2006/relationships/audio" Target="../media/audio14.wav"/><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5.wav"/><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jpeg"/></Relationships>
</file>

<file path=ppt/slides/_rels/slide5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4.wav"/><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5.wav"/><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5.wav"/><Relationship Id="rId1" Type="http://schemas.openxmlformats.org/officeDocument/2006/relationships/slideLayout" Target="../slideLayouts/slideLayout14.xml"/><Relationship Id="rId4" Type="http://schemas.openxmlformats.org/officeDocument/2006/relationships/image" Target="../media/image46.jpeg"/></Relationships>
</file>

<file path=ppt/slides/_rels/slide6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5.wav"/><Relationship Id="rId1" Type="http://schemas.openxmlformats.org/officeDocument/2006/relationships/slideLayout" Target="../slideLayouts/slideLayout14.xml"/><Relationship Id="rId5" Type="http://schemas.openxmlformats.org/officeDocument/2006/relationships/image" Target="../media/image49.jpeg"/><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5.wav"/><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jpeg"/></Relationships>
</file>

<file path=ppt/slides/_rels/slide7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15.wav"/><Relationship Id="rId1" Type="http://schemas.openxmlformats.org/officeDocument/2006/relationships/slideLayout" Target="../slideLayouts/slideLayout1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7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audio" Target="../media/audio15.wav"/><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7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audio" Target="../media/audio15.wav"/><Relationship Id="rId1" Type="http://schemas.openxmlformats.org/officeDocument/2006/relationships/slideLayout" Target="../slideLayouts/slideLayout1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slideLayout" Target="../slideLayouts/slideLayout15.xml"/><Relationship Id="rId1" Type="http://schemas.openxmlformats.org/officeDocument/2006/relationships/vmlDrawing" Target="../drawings/vmlDrawing1.vml"/></Relationships>
</file>

<file path=ppt/slides/_rels/slide8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484313"/>
            <a:ext cx="7772400" cy="1296987"/>
          </a:xfrm>
        </p:spPr>
        <p:txBody>
          <a:bodyPr/>
          <a:lstStyle/>
          <a:p>
            <a:pPr eaLnBrk="1" hangingPunct="1"/>
            <a:r>
              <a:rPr lang="de-DE" smtClean="0"/>
              <a:t>Geschichte politischer Ideen von der Antike bis zur Gegenwart</a:t>
            </a:r>
          </a:p>
        </p:txBody>
      </p:sp>
      <p:sp>
        <p:nvSpPr>
          <p:cNvPr id="4099" name="Rectangle 3"/>
          <p:cNvSpPr>
            <a:spLocks noGrp="1" noChangeArrowheads="1"/>
          </p:cNvSpPr>
          <p:nvPr>
            <p:ph type="subTitle" idx="1"/>
          </p:nvPr>
        </p:nvSpPr>
        <p:spPr>
          <a:xfrm>
            <a:off x="2339975" y="4149725"/>
            <a:ext cx="4464050" cy="1079500"/>
          </a:xfrm>
        </p:spPr>
        <p:txBody>
          <a:bodyPr/>
          <a:lstStyle/>
          <a:p>
            <a:pPr eaLnBrk="1" hangingPunct="1">
              <a:lnSpc>
                <a:spcPct val="90000"/>
              </a:lnSpc>
            </a:pPr>
            <a:r>
              <a:rPr lang="de-DE" sz="2000" smtClean="0"/>
              <a:t>Präsentiert durch Thomas Knob</a:t>
            </a:r>
          </a:p>
          <a:p>
            <a:pPr eaLnBrk="1" hangingPunct="1">
              <a:lnSpc>
                <a:spcPct val="90000"/>
              </a:lnSpc>
            </a:pPr>
            <a:r>
              <a:rPr lang="de-DE" sz="2000" smtClean="0"/>
              <a:t>GRG XIX, Billrothstraße 73</a:t>
            </a:r>
          </a:p>
          <a:p>
            <a:pPr eaLnBrk="1" hangingPunct="1">
              <a:lnSpc>
                <a:spcPct val="90000"/>
              </a:lnSpc>
            </a:pPr>
            <a:r>
              <a:rPr lang="de-DE" sz="2000" smtClean="0"/>
              <a:t>Wien – Österreich – EU</a:t>
            </a:r>
          </a:p>
        </p:txBody>
      </p:sp>
    </p:spTree>
  </p:cSld>
  <p:clrMapOvr>
    <a:masterClrMapping/>
  </p:clrMapOvr>
  <p:transition>
    <p:sndAc>
      <p:stSnd>
        <p:snd r:embed="rId2"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umsplatzhalter 3"/>
          <p:cNvSpPr>
            <a:spLocks noGrp="1"/>
          </p:cNvSpPr>
          <p:nvPr>
            <p:ph type="dt" sz="quarter" idx="10"/>
          </p:nvPr>
        </p:nvSpPr>
        <p:spPr>
          <a:noFill/>
        </p:spPr>
        <p:txBody>
          <a:bodyPr/>
          <a:lstStyle/>
          <a:p>
            <a:fld id="{4D3268DA-ABA2-4C62-8C47-B56857F6F30A}" type="datetime1">
              <a:rPr lang="de-DE" smtClean="0"/>
              <a:pPr/>
              <a:t>04.11.2023</a:t>
            </a:fld>
            <a:endParaRPr lang="de-DE" smtClean="0"/>
          </a:p>
        </p:txBody>
      </p:sp>
      <p:sp>
        <p:nvSpPr>
          <p:cNvPr id="13315" name="Fußzeilenplatzhalter 4"/>
          <p:cNvSpPr>
            <a:spLocks noGrp="1"/>
          </p:cNvSpPr>
          <p:nvPr>
            <p:ph type="ftr" sz="quarter" idx="11"/>
          </p:nvPr>
        </p:nvSpPr>
        <p:spPr>
          <a:noFill/>
        </p:spPr>
        <p:txBody>
          <a:bodyPr/>
          <a:lstStyle/>
          <a:p>
            <a:r>
              <a:rPr lang="de-DE" smtClean="0"/>
              <a:t>GESCHICHTE POLITISCHER IDEEN - © Thomas Knob 2007</a:t>
            </a:r>
          </a:p>
        </p:txBody>
      </p:sp>
      <p:sp>
        <p:nvSpPr>
          <p:cNvPr id="13316" name="Foliennummernplatzhalter 5"/>
          <p:cNvSpPr>
            <a:spLocks noGrp="1"/>
          </p:cNvSpPr>
          <p:nvPr>
            <p:ph type="sldNum" sz="quarter" idx="12"/>
          </p:nvPr>
        </p:nvSpPr>
        <p:spPr>
          <a:noFill/>
        </p:spPr>
        <p:txBody>
          <a:bodyPr/>
          <a:lstStyle/>
          <a:p>
            <a:fld id="{84110B90-C739-451E-B5B1-C80E3FC041C9}" type="slidenum">
              <a:rPr lang="de-DE" smtClean="0"/>
              <a:pPr/>
              <a:t>10</a:t>
            </a:fld>
            <a:r>
              <a:rPr lang="de-DE" smtClean="0"/>
              <a:t>/82</a:t>
            </a:r>
          </a:p>
        </p:txBody>
      </p:sp>
      <p:sp>
        <p:nvSpPr>
          <p:cNvPr id="13317" name="Rectangle 2"/>
          <p:cNvSpPr>
            <a:spLocks noGrp="1" noChangeArrowheads="1"/>
          </p:cNvSpPr>
          <p:nvPr>
            <p:ph type="title"/>
          </p:nvPr>
        </p:nvSpPr>
        <p:spPr/>
        <p:txBody>
          <a:bodyPr/>
          <a:lstStyle/>
          <a:p>
            <a:pPr eaLnBrk="1" hangingPunct="1"/>
            <a:r>
              <a:rPr lang="de-DE" smtClean="0"/>
              <a:t>Begriffe (7): Rechtsaufassungen</a:t>
            </a:r>
          </a:p>
        </p:txBody>
      </p:sp>
      <p:sp>
        <p:nvSpPr>
          <p:cNvPr id="49155" name="Rectangle 3"/>
          <p:cNvSpPr>
            <a:spLocks noGrp="1" noChangeArrowheads="1"/>
          </p:cNvSpPr>
          <p:nvPr>
            <p:ph type="body" idx="1"/>
          </p:nvPr>
        </p:nvSpPr>
        <p:spPr>
          <a:xfrm>
            <a:off x="457200" y="1557338"/>
            <a:ext cx="8229600" cy="4751387"/>
          </a:xfrm>
        </p:spPr>
        <p:txBody>
          <a:bodyPr/>
          <a:lstStyle/>
          <a:p>
            <a:pPr eaLnBrk="1" hangingPunct="1">
              <a:buFontTx/>
              <a:buNone/>
            </a:pPr>
            <a:r>
              <a:rPr lang="de-DE" sz="2000" b="1" smtClean="0"/>
              <a:t>Die Rechtsphilosophie unterscheidet:</a:t>
            </a:r>
          </a:p>
          <a:p>
            <a:pPr eaLnBrk="1" hangingPunct="1">
              <a:buFontTx/>
              <a:buNone/>
            </a:pPr>
            <a:endParaRPr lang="de-DE" sz="2000" b="1" smtClean="0"/>
          </a:p>
          <a:p>
            <a:pPr eaLnBrk="1" hangingPunct="1"/>
            <a:r>
              <a:rPr lang="de-DE" sz="2000" b="1" i="1" smtClean="0"/>
              <a:t>das positive Recht ("kodifiziertes Recht"):</a:t>
            </a:r>
            <a:r>
              <a:rPr lang="de-DE" sz="2000" smtClean="0"/>
              <a:t> vom Menschen gemacht, durch Rechtsetzung entstanden; trotz Unvollkommenheit und Veränderbarkeit auch gegen das Empfinden Einzelner objektiv gültig (</a:t>
            </a:r>
            <a:r>
              <a:rPr lang="de-DE" sz="2000" i="1" smtClean="0"/>
              <a:t>ϑἑσει</a:t>
            </a:r>
            <a:r>
              <a:rPr lang="de-DE" sz="2000" smtClean="0"/>
              <a:t>-Theorie)</a:t>
            </a:r>
          </a:p>
          <a:p>
            <a:pPr eaLnBrk="1" hangingPunct="1"/>
            <a:r>
              <a:rPr lang="de-DE" sz="2000" b="1" i="1" smtClean="0"/>
              <a:t>das Naturrecht:</a:t>
            </a:r>
            <a:r>
              <a:rPr lang="de-DE" sz="2000" smtClean="0"/>
              <a:t> überpositives Recht, ewig gültig, dem menschli-chen Einfluss entzogen; leitet seine Gültigkeit von der Natur des Menschen oder einer höheren Macht (Vernunft, Natur oder Gott) ab und kann nicht legitim durch staatliche Gesetzgebung geändert wer-den. (Politikverbot; </a:t>
            </a:r>
            <a:r>
              <a:rPr lang="de-DE" sz="2000" i="1" smtClean="0"/>
              <a:t>φὐσει</a:t>
            </a:r>
            <a:r>
              <a:rPr lang="de-DE" sz="2000" smtClean="0"/>
              <a:t>-Theorie; Beispiel: Menschenrechte)</a:t>
            </a:r>
          </a:p>
          <a:p>
            <a:pPr eaLnBrk="1" hangingPunct="1">
              <a:buFontTx/>
              <a:buNone/>
            </a:pPr>
            <a:endParaRPr lang="de-DE" sz="2000" smtClean="0"/>
          </a:p>
          <a:p>
            <a:pPr eaLnBrk="1" hangingPunct="1">
              <a:buFontTx/>
              <a:buNone/>
            </a:pPr>
            <a:r>
              <a:rPr lang="de-DE" sz="2000" smtClean="0"/>
              <a:t>	Im Gegensatz zur Moral ist das Recht überindividuell (universell gültig), ausformuliert, heteronom, exekutierbar, am Realen orientiert</a:t>
            </a:r>
          </a:p>
          <a:p>
            <a:pPr eaLnBrk="1" hangingPunct="1"/>
            <a:endParaRPr lang="de-DE" sz="2000" smtClean="0"/>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animEffect transition="in" filter="checkerboard(across)">
                                      <p:cBhvr>
                                        <p:cTn id="7" dur="500"/>
                                        <p:tgtEl>
                                          <p:spTgt spid="4915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9155">
                                            <p:txEl>
                                              <p:pRg st="3" end="3"/>
                                            </p:txEl>
                                          </p:spTgt>
                                        </p:tgtEl>
                                        <p:attrNameLst>
                                          <p:attrName>style.visibility</p:attrName>
                                        </p:attrNameLst>
                                      </p:cBhvr>
                                      <p:to>
                                        <p:strVal val="visible"/>
                                      </p:to>
                                    </p:set>
                                    <p:animEffect transition="in" filter="checkerboard(across)">
                                      <p:cBhvr>
                                        <p:cTn id="12" dur="500"/>
                                        <p:tgtEl>
                                          <p:spTgt spid="4915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9155">
                                            <p:txEl>
                                              <p:pRg st="5" end="5"/>
                                            </p:txEl>
                                          </p:spTgt>
                                        </p:tgtEl>
                                        <p:attrNameLst>
                                          <p:attrName>style.visibility</p:attrName>
                                        </p:attrNameLst>
                                      </p:cBhvr>
                                      <p:to>
                                        <p:strVal val="visible"/>
                                      </p:to>
                                    </p:set>
                                    <p:animEffect transition="in" filter="checkerboard(across)">
                                      <p:cBhvr>
                                        <p:cTn id="17"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umsplatzhalter 3"/>
          <p:cNvSpPr>
            <a:spLocks noGrp="1"/>
          </p:cNvSpPr>
          <p:nvPr>
            <p:ph type="dt" sz="quarter" idx="10"/>
          </p:nvPr>
        </p:nvSpPr>
        <p:spPr>
          <a:noFill/>
        </p:spPr>
        <p:txBody>
          <a:bodyPr/>
          <a:lstStyle/>
          <a:p>
            <a:fld id="{11CEDEEE-661B-40E6-8279-906C4F95048D}" type="datetime1">
              <a:rPr lang="de-DE" smtClean="0"/>
              <a:pPr/>
              <a:t>04.11.2023</a:t>
            </a:fld>
            <a:endParaRPr lang="de-DE" smtClean="0"/>
          </a:p>
        </p:txBody>
      </p:sp>
      <p:sp>
        <p:nvSpPr>
          <p:cNvPr id="14339" name="Fußzeilenplatzhalter 4"/>
          <p:cNvSpPr>
            <a:spLocks noGrp="1"/>
          </p:cNvSpPr>
          <p:nvPr>
            <p:ph type="ftr" sz="quarter" idx="11"/>
          </p:nvPr>
        </p:nvSpPr>
        <p:spPr>
          <a:noFill/>
        </p:spPr>
        <p:txBody>
          <a:bodyPr/>
          <a:lstStyle/>
          <a:p>
            <a:r>
              <a:rPr lang="de-DE" smtClean="0"/>
              <a:t>GESCHICHTE POLITISCHER IDEEN - © Thomas Knob 2007</a:t>
            </a:r>
          </a:p>
        </p:txBody>
      </p:sp>
      <p:sp>
        <p:nvSpPr>
          <p:cNvPr id="14340" name="Foliennummernplatzhalter 5"/>
          <p:cNvSpPr>
            <a:spLocks noGrp="1"/>
          </p:cNvSpPr>
          <p:nvPr>
            <p:ph type="sldNum" sz="quarter" idx="12"/>
          </p:nvPr>
        </p:nvSpPr>
        <p:spPr>
          <a:noFill/>
        </p:spPr>
        <p:txBody>
          <a:bodyPr/>
          <a:lstStyle/>
          <a:p>
            <a:fld id="{9F98FEF5-296C-4849-9B9C-BD3661398AF3}" type="slidenum">
              <a:rPr lang="de-DE" smtClean="0"/>
              <a:pPr/>
              <a:t>11</a:t>
            </a:fld>
            <a:r>
              <a:rPr lang="de-DE" smtClean="0"/>
              <a:t>/82</a:t>
            </a:r>
          </a:p>
        </p:txBody>
      </p:sp>
      <p:sp>
        <p:nvSpPr>
          <p:cNvPr id="14341" name="Rectangle 2"/>
          <p:cNvSpPr>
            <a:spLocks noGrp="1" noChangeArrowheads="1"/>
          </p:cNvSpPr>
          <p:nvPr>
            <p:ph type="title"/>
          </p:nvPr>
        </p:nvSpPr>
        <p:spPr/>
        <p:txBody>
          <a:bodyPr/>
          <a:lstStyle/>
          <a:p>
            <a:pPr eaLnBrk="1" hangingPunct="1"/>
            <a:r>
              <a:rPr lang="de-DE" smtClean="0"/>
              <a:t>Beteiligte Einzelwissenschaften:</a:t>
            </a:r>
          </a:p>
        </p:txBody>
      </p:sp>
      <p:sp>
        <p:nvSpPr>
          <p:cNvPr id="50179" name="Rectangle 3"/>
          <p:cNvSpPr>
            <a:spLocks noGrp="1" noChangeArrowheads="1"/>
          </p:cNvSpPr>
          <p:nvPr>
            <p:ph type="body" idx="1"/>
          </p:nvPr>
        </p:nvSpPr>
        <p:spPr>
          <a:xfrm>
            <a:off x="179388" y="1412875"/>
            <a:ext cx="8785225" cy="5040313"/>
          </a:xfrm>
        </p:spPr>
        <p:txBody>
          <a:bodyPr/>
          <a:lstStyle/>
          <a:p>
            <a:pPr eaLnBrk="1" hangingPunct="1">
              <a:buFontTx/>
              <a:buNone/>
            </a:pPr>
            <a:r>
              <a:rPr lang="de-DE" sz="2000" b="1" i="1" smtClean="0"/>
              <a:t>Geschichtswissenschaft:</a:t>
            </a:r>
            <a:r>
              <a:rPr lang="de-DE" sz="2000" smtClean="0"/>
              <a:t> untersucht den Ablauf der politischen Geschichte auf der Grundlage von Quellen.</a:t>
            </a:r>
          </a:p>
          <a:p>
            <a:pPr eaLnBrk="1" hangingPunct="1">
              <a:buFontTx/>
              <a:buNone/>
            </a:pPr>
            <a:r>
              <a:rPr lang="de-DE" sz="2000" b="1" i="1" smtClean="0"/>
              <a:t>Politikwissenschaften:</a:t>
            </a:r>
            <a:r>
              <a:rPr lang="de-DE" sz="2000" smtClean="0"/>
              <a:t> beschreibt und klassifiziert die früher und heute anzutreffenden Staatstypen und Rechtssysteme und erforscht Bedingun-gen, Ursachen und Folgen der jeweiligen Organisation von Macht.</a:t>
            </a:r>
          </a:p>
          <a:p>
            <a:pPr eaLnBrk="1" hangingPunct="1">
              <a:buFontTx/>
              <a:buNone/>
            </a:pPr>
            <a:r>
              <a:rPr lang="de-DE" sz="2000" b="1" i="1" smtClean="0"/>
              <a:t>Rechtswissenschaften:</a:t>
            </a:r>
            <a:r>
              <a:rPr lang="de-DE" sz="2000" smtClean="0"/>
              <a:t> untersucht nicht Fakten, sondern interpretiert, erläutert und systematisiert aus sprachlichen Zeichen bestehende Normen und ihre Geltung.</a:t>
            </a:r>
          </a:p>
          <a:p>
            <a:pPr eaLnBrk="1" hangingPunct="1">
              <a:buFontTx/>
              <a:buNone/>
            </a:pPr>
            <a:endParaRPr lang="de-DE" sz="1000" smtClean="0"/>
          </a:p>
          <a:p>
            <a:pPr eaLnBrk="1" hangingPunct="1">
              <a:buFontTx/>
              <a:buNone/>
            </a:pPr>
            <a:r>
              <a:rPr lang="de-DE" sz="2000" smtClean="0"/>
              <a:t>	Im Gegensatz zu den Einzelwissenschaften geht die </a:t>
            </a:r>
            <a:r>
              <a:rPr lang="de-DE" sz="2000" b="1" i="1" smtClean="0"/>
              <a:t>Staats- und Rechtsphilosophie</a:t>
            </a:r>
            <a:r>
              <a:rPr lang="de-DE" sz="2000" smtClean="0"/>
              <a:t> begriffsanalytisch, methodologisch bzw. normativ vor. Sie sucht Rechtfertigungsgründe der Existenz von Staat und Recht aus Vernunftgründen. Wichtige Fragen: Welches sind die Kriterien des richtigen Inhalts staatlicher Normen? Von wem und nach welchen Verfahren sollen politische Entscheidungen gefällt werden? u.s.w.</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Effect transition="in" filter="box(in)">
                                      <p:cBhvr>
                                        <p:cTn id="25"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umsplatzhalter 3"/>
          <p:cNvSpPr>
            <a:spLocks noGrp="1"/>
          </p:cNvSpPr>
          <p:nvPr>
            <p:ph type="dt" sz="quarter" idx="10"/>
          </p:nvPr>
        </p:nvSpPr>
        <p:spPr>
          <a:noFill/>
        </p:spPr>
        <p:txBody>
          <a:bodyPr/>
          <a:lstStyle/>
          <a:p>
            <a:fld id="{9C303414-0888-44E6-A04E-1CACBD1ED003}" type="datetime1">
              <a:rPr lang="de-DE" smtClean="0"/>
              <a:pPr/>
              <a:t>04.11.2023</a:t>
            </a:fld>
            <a:endParaRPr lang="de-DE" smtClean="0"/>
          </a:p>
        </p:txBody>
      </p:sp>
      <p:sp>
        <p:nvSpPr>
          <p:cNvPr id="15363" name="Fußzeilenplatzhalter 4"/>
          <p:cNvSpPr>
            <a:spLocks noGrp="1"/>
          </p:cNvSpPr>
          <p:nvPr>
            <p:ph type="ftr" sz="quarter" idx="11"/>
          </p:nvPr>
        </p:nvSpPr>
        <p:spPr>
          <a:noFill/>
        </p:spPr>
        <p:txBody>
          <a:bodyPr/>
          <a:lstStyle/>
          <a:p>
            <a:r>
              <a:rPr lang="de-DE" smtClean="0"/>
              <a:t>GESCHICHTE POLITISCHER IDEEN - © Thomas Knob 2007</a:t>
            </a:r>
          </a:p>
        </p:txBody>
      </p:sp>
      <p:sp>
        <p:nvSpPr>
          <p:cNvPr id="15364" name="Foliennummernplatzhalter 5"/>
          <p:cNvSpPr>
            <a:spLocks noGrp="1"/>
          </p:cNvSpPr>
          <p:nvPr>
            <p:ph type="sldNum" sz="quarter" idx="12"/>
          </p:nvPr>
        </p:nvSpPr>
        <p:spPr>
          <a:noFill/>
        </p:spPr>
        <p:txBody>
          <a:bodyPr/>
          <a:lstStyle/>
          <a:p>
            <a:fld id="{69F95355-2FE9-46D1-AA0D-4DBFB0C07BCE}" type="slidenum">
              <a:rPr lang="de-DE" smtClean="0"/>
              <a:pPr/>
              <a:t>12</a:t>
            </a:fld>
            <a:r>
              <a:rPr lang="de-DE" smtClean="0"/>
              <a:t>/82</a:t>
            </a:r>
          </a:p>
        </p:txBody>
      </p:sp>
      <p:sp>
        <p:nvSpPr>
          <p:cNvPr id="15365" name="Rectangle 2"/>
          <p:cNvSpPr>
            <a:spLocks noGrp="1" noChangeArrowheads="1"/>
          </p:cNvSpPr>
          <p:nvPr>
            <p:ph type="title"/>
          </p:nvPr>
        </p:nvSpPr>
        <p:spPr/>
        <p:txBody>
          <a:bodyPr/>
          <a:lstStyle/>
          <a:p>
            <a:pPr eaLnBrk="1" hangingPunct="1"/>
            <a:r>
              <a:rPr lang="de-DE" smtClean="0"/>
              <a:t>Politische Ideen (1): Attische Polis</a:t>
            </a:r>
          </a:p>
        </p:txBody>
      </p:sp>
      <p:sp>
        <p:nvSpPr>
          <p:cNvPr id="51203" name="Rectangle 3"/>
          <p:cNvSpPr>
            <a:spLocks noGrp="1" noChangeArrowheads="1"/>
          </p:cNvSpPr>
          <p:nvPr>
            <p:ph type="body" idx="1"/>
          </p:nvPr>
        </p:nvSpPr>
        <p:spPr>
          <a:xfrm>
            <a:off x="323850" y="1484313"/>
            <a:ext cx="8569325" cy="4824412"/>
          </a:xfrm>
        </p:spPr>
        <p:txBody>
          <a:bodyPr/>
          <a:lstStyle/>
          <a:p>
            <a:pPr marL="0" indent="0" eaLnBrk="1" hangingPunct="1">
              <a:lnSpc>
                <a:spcPct val="90000"/>
              </a:lnSpc>
              <a:buFontTx/>
              <a:buNone/>
              <a:tabLst>
                <a:tab pos="357188" algn="l"/>
              </a:tabLst>
            </a:pPr>
            <a:r>
              <a:rPr lang="de-DE" smtClean="0"/>
              <a:t>Politische Ideengeschichte könnte mit den Anfängen der Menschheit im afrikanischen, asiatischen, präkolumbianisch-amerikanischen etc. Raum beginnen. Traditionellerweise setzt sie aber mit der griechisch-römischen Antike ein.</a:t>
            </a:r>
          </a:p>
          <a:p>
            <a:pPr marL="0" indent="0" eaLnBrk="1" hangingPunct="1">
              <a:lnSpc>
                <a:spcPct val="90000"/>
              </a:lnSpc>
              <a:buFontTx/>
              <a:buNone/>
              <a:tabLst>
                <a:tab pos="357188" algn="l"/>
              </a:tabLst>
            </a:pPr>
            <a:endParaRPr lang="de-DE" smtClean="0"/>
          </a:p>
          <a:p>
            <a:pPr marL="0" indent="0" eaLnBrk="1" hangingPunct="1">
              <a:lnSpc>
                <a:spcPct val="90000"/>
              </a:lnSpc>
              <a:buFontTx/>
              <a:buNone/>
              <a:tabLst>
                <a:tab pos="357188" algn="l"/>
              </a:tabLst>
            </a:pPr>
            <a:r>
              <a:rPr lang="de-DE" smtClean="0"/>
              <a:t>	</a:t>
            </a:r>
            <a:r>
              <a:rPr lang="de-DE" b="1" i="1" smtClean="0"/>
              <a:t>Polis:</a:t>
            </a:r>
          </a:p>
          <a:p>
            <a:pPr marL="0" indent="0" eaLnBrk="1" hangingPunct="1">
              <a:lnSpc>
                <a:spcPct val="90000"/>
              </a:lnSpc>
              <a:buFontTx/>
              <a:buNone/>
              <a:tabLst>
                <a:tab pos="357188" algn="l"/>
              </a:tabLst>
            </a:pPr>
            <a:r>
              <a:rPr lang="de-DE" smtClean="0"/>
              <a:t>Entstanden in Griechenland (Attika) ca. 8/7.Jh.v.Chr. Antiker Stadtstaat, der (vor)demokratisch organisiert war. Nach Vorberatung in Ratsgremien (</a:t>
            </a:r>
            <a:r>
              <a:rPr lang="de-DE" i="1" smtClean="0"/>
              <a:t>βουλή</a:t>
            </a:r>
            <a:r>
              <a:rPr lang="de-DE" smtClean="0"/>
              <a:t>) wurde von den Vollbürgern (nur Männer, die Hopliten sein konnten) in einer Volksversammlung (ε</a:t>
            </a:r>
            <a:r>
              <a:rPr lang="de-DE" i="1" smtClean="0"/>
              <a:t>κκλησία</a:t>
            </a:r>
            <a:r>
              <a:rPr lang="de-DE" smtClean="0"/>
              <a:t>) entschieden. - </a:t>
            </a:r>
            <a:r>
              <a:rPr lang="de-DE" i="1" smtClean="0"/>
              <a:t>Merkmale:</a:t>
            </a:r>
          </a:p>
          <a:p>
            <a:pPr marL="0" indent="0" eaLnBrk="1" hangingPunct="1">
              <a:lnSpc>
                <a:spcPct val="90000"/>
              </a:lnSpc>
              <a:buFontTx/>
              <a:buNone/>
              <a:tabLst>
                <a:tab pos="357188" algn="l"/>
              </a:tabLst>
            </a:pPr>
            <a:r>
              <a:rPr lang="de-DE" smtClean="0"/>
              <a:t>	- plebiszitäre Komponente (für 15-20% der Bevölkerung)</a:t>
            </a:r>
          </a:p>
          <a:p>
            <a:pPr marL="0" indent="0" eaLnBrk="1" hangingPunct="1">
              <a:lnSpc>
                <a:spcPct val="90000"/>
              </a:lnSpc>
              <a:buFontTx/>
              <a:buNone/>
              <a:tabLst>
                <a:tab pos="357188" algn="l"/>
              </a:tabLst>
            </a:pPr>
            <a:r>
              <a:rPr lang="de-DE" smtClean="0"/>
              <a:t>	- Einengung der Aktivbürgerschaft (keine Frauen, Sklaven)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51203">
                                            <p:txEl>
                                              <p:pRg st="2" end="2"/>
                                            </p:txEl>
                                          </p:spTgt>
                                        </p:tgtEl>
                                        <p:attrNameLst>
                                          <p:attrName>style.visibility</p:attrName>
                                        </p:attrNameLst>
                                      </p:cBhvr>
                                      <p:to>
                                        <p:strVal val="visible"/>
                                      </p:to>
                                    </p:set>
                                    <p:animEffect transition="in" filter="fade">
                                      <p:cBhvr>
                                        <p:cTn id="7" dur="2000"/>
                                        <p:tgtEl>
                                          <p:spTgt spid="51203">
                                            <p:txEl>
                                              <p:pRg st="2" end="2"/>
                                            </p:txEl>
                                          </p:spTgt>
                                        </p:tgtEl>
                                      </p:cBhvr>
                                    </p:animEffect>
                                    <p:anim calcmode="lin" valueType="num">
                                      <p:cBhvr>
                                        <p:cTn id="8" dur="2000" fill="hold"/>
                                        <p:tgtEl>
                                          <p:spTgt spid="5120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5120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1203">
                                            <p:txEl>
                                              <p:pRg st="3" end="3"/>
                                            </p:txEl>
                                          </p:spTgt>
                                        </p:tgtEl>
                                        <p:attrNameLst>
                                          <p:attrName>style.visibility</p:attrName>
                                        </p:attrNameLst>
                                      </p:cBhvr>
                                      <p:to>
                                        <p:strVal val="visible"/>
                                      </p:to>
                                    </p:set>
                                    <p:animEffect transition="in" filter="checkerboard(across)">
                                      <p:cBhvr>
                                        <p:cTn id="14" dur="500"/>
                                        <p:tgtEl>
                                          <p:spTgt spid="5120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animEffect transition="in" filter="checkerboard(across)">
                                      <p:cBhvr>
                                        <p:cTn id="19" dur="500"/>
                                        <p:tgtEl>
                                          <p:spTgt spid="5120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1203">
                                            <p:txEl>
                                              <p:pRg st="5" end="5"/>
                                            </p:txEl>
                                          </p:spTgt>
                                        </p:tgtEl>
                                        <p:attrNameLst>
                                          <p:attrName>style.visibility</p:attrName>
                                        </p:attrNameLst>
                                      </p:cBhvr>
                                      <p:to>
                                        <p:strVal val="visible"/>
                                      </p:to>
                                    </p:set>
                                    <p:animEffect transition="in" filter="checkerboard(across)">
                                      <p:cBhvr>
                                        <p:cTn id="24" dur="5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umsplatzhalter 3"/>
          <p:cNvSpPr>
            <a:spLocks noGrp="1"/>
          </p:cNvSpPr>
          <p:nvPr>
            <p:ph type="dt" sz="quarter" idx="10"/>
          </p:nvPr>
        </p:nvSpPr>
        <p:spPr>
          <a:noFill/>
        </p:spPr>
        <p:txBody>
          <a:bodyPr/>
          <a:lstStyle/>
          <a:p>
            <a:fld id="{5309F461-2CE0-4BE4-9E8F-39FD122711A3}" type="datetime1">
              <a:rPr lang="de-DE" smtClean="0"/>
              <a:pPr/>
              <a:t>04.11.2023</a:t>
            </a:fld>
            <a:endParaRPr lang="de-DE" smtClean="0"/>
          </a:p>
        </p:txBody>
      </p:sp>
      <p:sp>
        <p:nvSpPr>
          <p:cNvPr id="16387" name="Fußzeilenplatzhalter 4"/>
          <p:cNvSpPr>
            <a:spLocks noGrp="1"/>
          </p:cNvSpPr>
          <p:nvPr>
            <p:ph type="ftr" sz="quarter" idx="11"/>
          </p:nvPr>
        </p:nvSpPr>
        <p:spPr>
          <a:noFill/>
        </p:spPr>
        <p:txBody>
          <a:bodyPr/>
          <a:lstStyle/>
          <a:p>
            <a:r>
              <a:rPr lang="de-DE" smtClean="0"/>
              <a:t>GESCHICHTE POLITISCHER IDEEN - © Thomas Knob 2007</a:t>
            </a:r>
          </a:p>
        </p:txBody>
      </p:sp>
      <p:sp>
        <p:nvSpPr>
          <p:cNvPr id="16388" name="Foliennummernplatzhalter 5"/>
          <p:cNvSpPr>
            <a:spLocks noGrp="1"/>
          </p:cNvSpPr>
          <p:nvPr>
            <p:ph type="sldNum" sz="quarter" idx="12"/>
          </p:nvPr>
        </p:nvSpPr>
        <p:spPr>
          <a:noFill/>
        </p:spPr>
        <p:txBody>
          <a:bodyPr/>
          <a:lstStyle/>
          <a:p>
            <a:fld id="{3613C3B0-71E4-41FB-A720-61E70A7B0682}" type="slidenum">
              <a:rPr lang="de-DE" smtClean="0"/>
              <a:pPr/>
              <a:t>13</a:t>
            </a:fld>
            <a:r>
              <a:rPr lang="de-DE" smtClean="0"/>
              <a:t>/82</a:t>
            </a:r>
          </a:p>
        </p:txBody>
      </p:sp>
      <p:sp>
        <p:nvSpPr>
          <p:cNvPr id="16389" name="Rectangle 2"/>
          <p:cNvSpPr>
            <a:spLocks noGrp="1" noChangeArrowheads="1"/>
          </p:cNvSpPr>
          <p:nvPr>
            <p:ph type="title"/>
          </p:nvPr>
        </p:nvSpPr>
        <p:spPr>
          <a:xfrm>
            <a:off x="250825" y="115888"/>
            <a:ext cx="8642350" cy="1152525"/>
          </a:xfrm>
        </p:spPr>
        <p:txBody>
          <a:bodyPr/>
          <a:lstStyle/>
          <a:p>
            <a:pPr eaLnBrk="1" hangingPunct="1"/>
            <a:r>
              <a:rPr lang="de-DE" smtClean="0"/>
              <a:t>Politische Ideen (2): Platon</a:t>
            </a:r>
          </a:p>
        </p:txBody>
      </p:sp>
      <p:sp>
        <p:nvSpPr>
          <p:cNvPr id="62467" name="Rectangle 3"/>
          <p:cNvSpPr>
            <a:spLocks noGrp="1" noChangeArrowheads="1"/>
          </p:cNvSpPr>
          <p:nvPr>
            <p:ph type="body" idx="1"/>
          </p:nvPr>
        </p:nvSpPr>
        <p:spPr>
          <a:xfrm>
            <a:off x="323850" y="1412875"/>
            <a:ext cx="8640763" cy="4895850"/>
          </a:xfrm>
        </p:spPr>
        <p:txBody>
          <a:bodyPr/>
          <a:lstStyle/>
          <a:p>
            <a:pPr marL="0" indent="0" defTabSz="450850" eaLnBrk="1" hangingPunct="1">
              <a:buFontTx/>
              <a:buNone/>
            </a:pPr>
            <a:r>
              <a:rPr lang="de-DE" sz="2000" smtClean="0"/>
              <a:t>Eine Reaktion auf den Untergang der attischen Demokratie waren die staatsphilosophischen Werke von Platon und Aristoteles.</a:t>
            </a:r>
          </a:p>
          <a:p>
            <a:pPr marL="0" indent="0" defTabSz="450850" eaLnBrk="1" hangingPunct="1">
              <a:buFontTx/>
              <a:buNone/>
            </a:pPr>
            <a:endParaRPr lang="de-DE" sz="1000" smtClean="0"/>
          </a:p>
          <a:p>
            <a:pPr marL="0" indent="0" defTabSz="450850" eaLnBrk="1" hangingPunct="1">
              <a:buFontTx/>
              <a:buNone/>
            </a:pPr>
            <a:r>
              <a:rPr lang="de-DE" sz="2000" smtClean="0"/>
              <a:t>	</a:t>
            </a:r>
            <a:r>
              <a:rPr lang="de-DE" sz="2000" b="1" i="1" smtClean="0"/>
              <a:t>Platon:</a:t>
            </a:r>
            <a:r>
              <a:rPr lang="de-DE" sz="2000" smtClean="0"/>
              <a:t> Die „Staatsdialoge“ </a:t>
            </a:r>
            <a:r>
              <a:rPr lang="de-DE" sz="2000" i="1" smtClean="0"/>
              <a:t>Der Staat</a:t>
            </a:r>
            <a:r>
              <a:rPr lang="de-DE" sz="2000" smtClean="0"/>
              <a:t> (</a:t>
            </a:r>
            <a:r>
              <a:rPr lang="de-DE" sz="2000" i="1" smtClean="0"/>
              <a:t>Πολιτεία),</a:t>
            </a:r>
            <a:r>
              <a:rPr lang="de-DE" sz="2000" smtClean="0"/>
              <a:t> </a:t>
            </a:r>
            <a:r>
              <a:rPr lang="de-DE" sz="2000" i="1" smtClean="0"/>
              <a:t>Die Gesetze</a:t>
            </a:r>
            <a:r>
              <a:rPr lang="de-DE" sz="2000" smtClean="0"/>
              <a:t> (</a:t>
            </a:r>
            <a:r>
              <a:rPr lang="de-DE" sz="2000" i="1" smtClean="0"/>
              <a:t>Νόμοι), Der Staatsmann</a:t>
            </a:r>
            <a:r>
              <a:rPr lang="de-DE" sz="2000" smtClean="0"/>
              <a:t> (</a:t>
            </a:r>
            <a:r>
              <a:rPr lang="de-DE" sz="2000" i="1" smtClean="0"/>
              <a:t>Πολιτικός)</a:t>
            </a:r>
            <a:r>
              <a:rPr lang="de-DE" sz="2000" smtClean="0"/>
              <a:t> konstruieren als systematische Kritik an der Demokratie einen Idealstaat mit aristokratischem Dreiständesystem:</a:t>
            </a:r>
          </a:p>
          <a:p>
            <a:pPr marL="0" indent="0" defTabSz="450850" eaLnBrk="1" hangingPunct="1">
              <a:buFontTx/>
              <a:buNone/>
            </a:pPr>
            <a:r>
              <a:rPr lang="de-DE" sz="2000" smtClean="0"/>
              <a:t>	- Stand der Erwerbstätigen (begehrlicher Nährstand; unten)</a:t>
            </a:r>
          </a:p>
          <a:p>
            <a:pPr marL="0" indent="0" defTabSz="450850" eaLnBrk="1" hangingPunct="1">
              <a:buFontTx/>
              <a:buNone/>
            </a:pPr>
            <a:r>
              <a:rPr lang="de-DE" sz="2000" smtClean="0"/>
              <a:t>	- Stand der Krieger und Ordnungshüter (emotionaler Wehrstand; Mitte)</a:t>
            </a:r>
          </a:p>
          <a:p>
            <a:pPr marL="0" indent="0" defTabSz="450850" eaLnBrk="1" hangingPunct="1">
              <a:buFontTx/>
              <a:buNone/>
            </a:pPr>
            <a:r>
              <a:rPr lang="de-DE" sz="2000" smtClean="0"/>
              <a:t>	- Stand der Philosophen (vernunftbegabter Lehrstand; oben)</a:t>
            </a:r>
          </a:p>
          <a:p>
            <a:pPr marL="0" indent="0" defTabSz="450850" eaLnBrk="1" hangingPunct="1">
              <a:buFontTx/>
              <a:buNone/>
            </a:pPr>
            <a:r>
              <a:rPr lang="de-DE" sz="2000" smtClean="0"/>
              <a:t>	</a:t>
            </a:r>
            <a:r>
              <a:rPr lang="de-DE" sz="2000" i="1" smtClean="0"/>
              <a:t>Erziehung</a:t>
            </a:r>
            <a:r>
              <a:rPr lang="de-DE" sz="2000" smtClean="0"/>
              <a:t> ist Grundlage des gesamten Staatswesens.</a:t>
            </a:r>
          </a:p>
          <a:p>
            <a:pPr marL="0" indent="0" defTabSz="450850" eaLnBrk="1" hangingPunct="1">
              <a:buFontTx/>
              <a:buNone/>
            </a:pPr>
            <a:r>
              <a:rPr lang="de-DE" sz="2000" i="1" smtClean="0"/>
              <a:t>Gerechtigkeit</a:t>
            </a:r>
            <a:r>
              <a:rPr lang="de-DE" sz="2000" smtClean="0"/>
              <a:t> als übergeordnete Tugend wird verwirklicht, wenn jeder "Stand" (Seelenteil) das ihm Zukommende tut </a:t>
            </a:r>
            <a:r>
              <a:rPr lang="de-DE" sz="2000" i="1" smtClean="0"/>
              <a:t>(τὰ ἑαυτοῦ πράττειν:</a:t>
            </a:r>
            <a:r>
              <a:rPr lang="de-DE" sz="2000" smtClean="0"/>
              <a:t> v.o.n.u.</a:t>
            </a:r>
            <a:r>
              <a:rPr lang="de-DE" sz="2000" i="1" smtClean="0"/>
              <a:t> </a:t>
            </a:r>
            <a:r>
              <a:rPr lang="de-DE" sz="2000" smtClean="0"/>
              <a:t>Mäßigung – Tapferkeit – Weisheit anstrebt); sie ist nicht einfach nur der Vorteil des Stärkeren (wie Thrasymachos, ein Sophist, behauptet). Die Weisungsbefugnis komme den Philosophen zu, nur sie sollen Könige sein.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fade">
                                      <p:cBhvr>
                                        <p:cTn id="7" dur="2000"/>
                                        <p:tgtEl>
                                          <p:spTgt spid="624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467">
                                            <p:txEl>
                                              <p:pRg st="3" end="3"/>
                                            </p:txEl>
                                          </p:spTgt>
                                        </p:tgtEl>
                                        <p:attrNameLst>
                                          <p:attrName>style.visibility</p:attrName>
                                        </p:attrNameLst>
                                      </p:cBhvr>
                                      <p:to>
                                        <p:strVal val="visible"/>
                                      </p:to>
                                    </p:set>
                                    <p:anim calcmode="lin" valueType="num">
                                      <p:cBhvr additive="base">
                                        <p:cTn id="12"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2467">
                                            <p:txEl>
                                              <p:pRg st="4" end="4"/>
                                            </p:txEl>
                                          </p:spTgt>
                                        </p:tgtEl>
                                        <p:attrNameLst>
                                          <p:attrName>style.visibility</p:attrName>
                                        </p:attrNameLst>
                                      </p:cBhvr>
                                      <p:to>
                                        <p:strVal val="visible"/>
                                      </p:to>
                                    </p:set>
                                    <p:anim calcmode="lin" valueType="num">
                                      <p:cBhvr additive="base">
                                        <p:cTn id="18"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2467">
                                            <p:txEl>
                                              <p:pRg st="5" end="5"/>
                                            </p:txEl>
                                          </p:spTgt>
                                        </p:tgtEl>
                                        <p:attrNameLst>
                                          <p:attrName>style.visibility</p:attrName>
                                        </p:attrNameLst>
                                      </p:cBhvr>
                                      <p:to>
                                        <p:strVal val="visible"/>
                                      </p:to>
                                    </p:set>
                                    <p:anim calcmode="lin" valueType="num">
                                      <p:cBhvr additive="base">
                                        <p:cTn id="24"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2467">
                                            <p:txEl>
                                              <p:pRg st="6" end="6"/>
                                            </p:txEl>
                                          </p:spTgt>
                                        </p:tgtEl>
                                        <p:attrNameLst>
                                          <p:attrName>style.visibility</p:attrName>
                                        </p:attrNameLst>
                                      </p:cBhvr>
                                      <p:to>
                                        <p:strVal val="visible"/>
                                      </p:to>
                                    </p:set>
                                    <p:anim calcmode="lin" valueType="num">
                                      <p:cBhvr additive="base">
                                        <p:cTn id="30" dur="500" fill="hold"/>
                                        <p:tgtEl>
                                          <p:spTgt spid="62467">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24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2467">
                                            <p:txEl>
                                              <p:pRg st="7" end="7"/>
                                            </p:txEl>
                                          </p:spTgt>
                                        </p:tgtEl>
                                        <p:attrNameLst>
                                          <p:attrName>style.visibility</p:attrName>
                                        </p:attrNameLst>
                                      </p:cBhvr>
                                      <p:to>
                                        <p:strVal val="visible"/>
                                      </p:to>
                                    </p:set>
                                    <p:animEffect transition="in" filter="fade">
                                      <p:cBhvr>
                                        <p:cTn id="36" dur="20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umsplatzhalter 3"/>
          <p:cNvSpPr>
            <a:spLocks noGrp="1"/>
          </p:cNvSpPr>
          <p:nvPr>
            <p:ph type="dt" sz="quarter" idx="10"/>
          </p:nvPr>
        </p:nvSpPr>
        <p:spPr>
          <a:noFill/>
        </p:spPr>
        <p:txBody>
          <a:bodyPr/>
          <a:lstStyle/>
          <a:p>
            <a:fld id="{4887045B-DC05-4FDB-B530-0850D36DB1E7}" type="datetime1">
              <a:rPr lang="de-DE" smtClean="0"/>
              <a:pPr/>
              <a:t>04.11.2023</a:t>
            </a:fld>
            <a:endParaRPr lang="de-DE" smtClean="0"/>
          </a:p>
        </p:txBody>
      </p:sp>
      <p:sp>
        <p:nvSpPr>
          <p:cNvPr id="17411" name="Fußzeilenplatzhalter 4"/>
          <p:cNvSpPr>
            <a:spLocks noGrp="1"/>
          </p:cNvSpPr>
          <p:nvPr>
            <p:ph type="ftr" sz="quarter" idx="11"/>
          </p:nvPr>
        </p:nvSpPr>
        <p:spPr>
          <a:noFill/>
        </p:spPr>
        <p:txBody>
          <a:bodyPr/>
          <a:lstStyle/>
          <a:p>
            <a:r>
              <a:rPr lang="de-DE" smtClean="0"/>
              <a:t>GESCHICHTE POLITISCHER IDEEN - © Thomas Knob 2007</a:t>
            </a:r>
          </a:p>
        </p:txBody>
      </p:sp>
      <p:sp>
        <p:nvSpPr>
          <p:cNvPr id="17412" name="Foliennummernplatzhalter 5"/>
          <p:cNvSpPr>
            <a:spLocks noGrp="1"/>
          </p:cNvSpPr>
          <p:nvPr>
            <p:ph type="sldNum" sz="quarter" idx="12"/>
          </p:nvPr>
        </p:nvSpPr>
        <p:spPr>
          <a:noFill/>
        </p:spPr>
        <p:txBody>
          <a:bodyPr/>
          <a:lstStyle/>
          <a:p>
            <a:fld id="{48BE442C-7800-40E4-974F-7543ED9B21AE}" type="slidenum">
              <a:rPr lang="de-DE" smtClean="0"/>
              <a:pPr/>
              <a:t>14</a:t>
            </a:fld>
            <a:r>
              <a:rPr lang="de-DE" smtClean="0"/>
              <a:t>/82</a:t>
            </a:r>
          </a:p>
        </p:txBody>
      </p:sp>
      <p:sp>
        <p:nvSpPr>
          <p:cNvPr id="17413" name="Rectangle 2"/>
          <p:cNvSpPr>
            <a:spLocks noGrp="1" noChangeArrowheads="1"/>
          </p:cNvSpPr>
          <p:nvPr>
            <p:ph type="title"/>
          </p:nvPr>
        </p:nvSpPr>
        <p:spPr/>
        <p:txBody>
          <a:bodyPr/>
          <a:lstStyle/>
          <a:p>
            <a:pPr eaLnBrk="1" hangingPunct="1"/>
            <a:r>
              <a:rPr lang="de-DE" smtClean="0"/>
              <a:t>Politische Ideen (3): Aristoteles</a:t>
            </a:r>
          </a:p>
        </p:txBody>
      </p:sp>
      <p:sp>
        <p:nvSpPr>
          <p:cNvPr id="63491" name="Rectangle 3"/>
          <p:cNvSpPr>
            <a:spLocks noGrp="1" noChangeArrowheads="1"/>
          </p:cNvSpPr>
          <p:nvPr>
            <p:ph type="body" idx="1"/>
          </p:nvPr>
        </p:nvSpPr>
        <p:spPr>
          <a:xfrm>
            <a:off x="323850" y="1341438"/>
            <a:ext cx="8640763" cy="5688012"/>
          </a:xfrm>
        </p:spPr>
        <p:txBody>
          <a:bodyPr/>
          <a:lstStyle/>
          <a:p>
            <a:pPr marL="0" indent="0" eaLnBrk="1" hangingPunct="1">
              <a:buFontTx/>
              <a:buNone/>
            </a:pPr>
            <a:r>
              <a:rPr lang="de-DE" sz="2000" b="1" i="1" smtClean="0"/>
              <a:t>Aristoteles</a:t>
            </a:r>
            <a:r>
              <a:rPr lang="de-DE" sz="2000" smtClean="0"/>
              <a:t> schlägt in </a:t>
            </a:r>
            <a:r>
              <a:rPr lang="de-DE" sz="2000" i="1" smtClean="0"/>
              <a:t>Πολιτικά (Die politischen Dinge)</a:t>
            </a:r>
            <a:r>
              <a:rPr lang="de-DE" sz="2000" smtClean="0"/>
              <a:t> und der </a:t>
            </a:r>
            <a:r>
              <a:rPr lang="de-DE" sz="2000" i="1" smtClean="0"/>
              <a:t>Ἠθικὰ Νικομάχεια (Nikomachische Ethik)</a:t>
            </a:r>
            <a:r>
              <a:rPr lang="de-DE" sz="2000" smtClean="0"/>
              <a:t> die </a:t>
            </a:r>
            <a:r>
              <a:rPr lang="de-DE" sz="2000" i="1" smtClean="0"/>
              <a:t>Politie</a:t>
            </a:r>
            <a:r>
              <a:rPr lang="de-DE" sz="2000" smtClean="0"/>
              <a:t> (Bürgerbeteiligungsmodell mit gewählten, nicht mehr gelosten Beamten) als Mischform zwischen Demokratie und Diktatur vor. (Vorbote der Gewaltenteilung; Montesquieu entwickelte seine Ideen – s. u. – im Rückgriff auf Aristoteles.)</a:t>
            </a:r>
          </a:p>
          <a:p>
            <a:pPr marL="0" indent="0" eaLnBrk="1" hangingPunct="1">
              <a:buFontTx/>
              <a:buNone/>
            </a:pPr>
            <a:endParaRPr lang="de-DE" sz="1000" i="1" smtClean="0"/>
          </a:p>
          <a:p>
            <a:pPr marL="0" indent="0" eaLnBrk="1" hangingPunct="1">
              <a:buFontTx/>
              <a:buNone/>
            </a:pPr>
            <a:r>
              <a:rPr lang="de-DE" sz="2000" i="1" smtClean="0"/>
              <a:t>Der Staat</a:t>
            </a:r>
            <a:r>
              <a:rPr lang="de-DE" sz="2000" smtClean="0"/>
              <a:t> ist für ihn der Zusammenschluss kleinerer Gemeinschaften zu einer großen, die das Ziel der Selbstgenügsamkeit (</a:t>
            </a:r>
            <a:r>
              <a:rPr lang="de-DE" sz="2000" i="1" smtClean="0"/>
              <a:t>Autarkie</a:t>
            </a:r>
            <a:r>
              <a:rPr lang="de-DE" sz="2000" smtClean="0"/>
              <a:t>) erfüllt. Berühmt geworden ist die Definition des Menschen als </a:t>
            </a:r>
            <a:r>
              <a:rPr lang="de-DE" sz="2000" i="1" smtClean="0"/>
              <a:t>ζώον πολιτικόν</a:t>
            </a:r>
            <a:r>
              <a:rPr lang="de-DE" sz="2000" smtClean="0"/>
              <a:t> (gesellschaftliches Wesen). Wer außerhalb des Staats lebe, der sei "entweder ein Tier oder aber ein Gott". Teleologische Sichtweise: Der Mensch erreicht nur in der Polis gutes Leben und Glück </a:t>
            </a:r>
            <a:r>
              <a:rPr lang="de-DE" sz="2000" i="1" smtClean="0"/>
              <a:t>(εὐδαιμονία)</a:t>
            </a:r>
            <a:r>
              <a:rPr lang="de-DE" sz="2000" smtClean="0"/>
              <a:t>.</a:t>
            </a:r>
          </a:p>
          <a:p>
            <a:pPr marL="0" indent="0" eaLnBrk="1" hangingPunct="1">
              <a:buFontTx/>
              <a:buNone/>
            </a:pPr>
            <a:endParaRPr lang="de-DE" sz="1000" smtClean="0"/>
          </a:p>
          <a:p>
            <a:pPr marL="0" indent="0" eaLnBrk="1" hangingPunct="1">
              <a:buFontTx/>
              <a:buNone/>
            </a:pPr>
            <a:r>
              <a:rPr lang="de-DE" sz="2000" i="1" smtClean="0"/>
              <a:t>3 gute Staatsformen:</a:t>
            </a:r>
            <a:r>
              <a:rPr lang="de-DE" sz="2000" smtClean="0"/>
              <a:t> Monarchie, Aristokratie, Politie</a:t>
            </a:r>
          </a:p>
          <a:p>
            <a:pPr marL="0" indent="0" eaLnBrk="1" hangingPunct="1">
              <a:buFontTx/>
              <a:buNone/>
            </a:pPr>
            <a:r>
              <a:rPr lang="de-DE" sz="2000" i="1" smtClean="0"/>
              <a:t>3 schlechte Staatsformen:</a:t>
            </a:r>
            <a:r>
              <a:rPr lang="de-DE" sz="2000" smtClean="0"/>
              <a:t> Tyrannis, Oligarchie, Demokratie</a:t>
            </a:r>
          </a:p>
          <a:p>
            <a:pPr marL="0" indent="0" eaLnBrk="1" hangingPunct="1">
              <a:buFontTx/>
              <a:buNone/>
            </a:pPr>
            <a:r>
              <a:rPr lang="de-DE" sz="2000" smtClean="0"/>
              <a:t>Die drei guten tendieren zur Entartung in Richtung der schlechten.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 calcmode="lin" valueType="num">
                                      <p:cBhvr additive="base">
                                        <p:cTn id="13"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anim calcmode="lin" valueType="num">
                                      <p:cBhvr additive="base">
                                        <p:cTn id="19"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491">
                                            <p:txEl>
                                              <p:pRg st="5" end="5"/>
                                            </p:txEl>
                                          </p:spTgt>
                                        </p:tgtEl>
                                        <p:attrNameLst>
                                          <p:attrName>style.visibility</p:attrName>
                                        </p:attrNameLst>
                                      </p:cBhvr>
                                      <p:to>
                                        <p:strVal val="visible"/>
                                      </p:to>
                                    </p:set>
                                    <p:anim calcmode="lin" valueType="num">
                                      <p:cBhvr additive="base">
                                        <p:cTn id="25"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3491">
                                            <p:txEl>
                                              <p:pRg st="6" end="6"/>
                                            </p:txEl>
                                          </p:spTgt>
                                        </p:tgtEl>
                                        <p:attrNameLst>
                                          <p:attrName>style.visibility</p:attrName>
                                        </p:attrNameLst>
                                      </p:cBhvr>
                                      <p:to>
                                        <p:strVal val="visible"/>
                                      </p:to>
                                    </p:set>
                                    <p:anim calcmode="lin" valueType="num">
                                      <p:cBhvr additive="base">
                                        <p:cTn id="31" dur="5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Datumsplatzhalter 4"/>
          <p:cNvSpPr>
            <a:spLocks noGrp="1"/>
          </p:cNvSpPr>
          <p:nvPr>
            <p:ph type="dt" sz="quarter" idx="10"/>
          </p:nvPr>
        </p:nvSpPr>
        <p:spPr>
          <a:noFill/>
        </p:spPr>
        <p:txBody>
          <a:bodyPr/>
          <a:lstStyle/>
          <a:p>
            <a:fld id="{C701AC8F-417E-4A6E-A4A1-82021CB99D89}" type="datetime1">
              <a:rPr lang="de-DE" smtClean="0"/>
              <a:pPr/>
              <a:t>04.11.2023</a:t>
            </a:fld>
            <a:endParaRPr lang="de-DE" smtClean="0"/>
          </a:p>
        </p:txBody>
      </p:sp>
      <p:sp>
        <p:nvSpPr>
          <p:cNvPr id="18435" name="Fußzeilenplatzhalter 5"/>
          <p:cNvSpPr>
            <a:spLocks noGrp="1"/>
          </p:cNvSpPr>
          <p:nvPr>
            <p:ph type="ftr" sz="quarter" idx="11"/>
          </p:nvPr>
        </p:nvSpPr>
        <p:spPr>
          <a:noFill/>
        </p:spPr>
        <p:txBody>
          <a:bodyPr/>
          <a:lstStyle/>
          <a:p>
            <a:r>
              <a:rPr lang="de-DE" smtClean="0"/>
              <a:t>GESCHICHTE POLITISCHER IDEEN - © Thomas Knob 2007</a:t>
            </a:r>
          </a:p>
        </p:txBody>
      </p:sp>
      <p:sp>
        <p:nvSpPr>
          <p:cNvPr id="18436" name="Foliennummernplatzhalter 6"/>
          <p:cNvSpPr>
            <a:spLocks noGrp="1"/>
          </p:cNvSpPr>
          <p:nvPr>
            <p:ph type="sldNum" sz="quarter" idx="12"/>
          </p:nvPr>
        </p:nvSpPr>
        <p:spPr>
          <a:noFill/>
        </p:spPr>
        <p:txBody>
          <a:bodyPr/>
          <a:lstStyle/>
          <a:p>
            <a:fld id="{63C2D917-7BC0-4D38-A89C-3778A1CC1C5D}" type="slidenum">
              <a:rPr lang="de-DE" smtClean="0"/>
              <a:pPr/>
              <a:t>15</a:t>
            </a:fld>
            <a:r>
              <a:rPr lang="de-DE" smtClean="0"/>
              <a:t>/82</a:t>
            </a:r>
          </a:p>
        </p:txBody>
      </p:sp>
      <p:sp>
        <p:nvSpPr>
          <p:cNvPr id="18437" name="Rectangle 2"/>
          <p:cNvSpPr>
            <a:spLocks noGrp="1" noChangeArrowheads="1"/>
          </p:cNvSpPr>
          <p:nvPr>
            <p:ph type="title"/>
          </p:nvPr>
        </p:nvSpPr>
        <p:spPr/>
        <p:txBody>
          <a:bodyPr/>
          <a:lstStyle/>
          <a:p>
            <a:pPr eaLnBrk="1" hangingPunct="1"/>
            <a:r>
              <a:rPr lang="de-DE" sz="3200" smtClean="0"/>
              <a:t>Politische Ideen (4): Verfassungskreislauf</a:t>
            </a:r>
          </a:p>
        </p:txBody>
      </p:sp>
      <p:sp>
        <p:nvSpPr>
          <p:cNvPr id="65539" name="Rectangle 3"/>
          <p:cNvSpPr>
            <a:spLocks noGrp="1" noChangeArrowheads="1"/>
          </p:cNvSpPr>
          <p:nvPr>
            <p:ph type="body" sz="half" idx="1"/>
          </p:nvPr>
        </p:nvSpPr>
        <p:spPr>
          <a:xfrm>
            <a:off x="323850" y="1412875"/>
            <a:ext cx="8820150" cy="4713288"/>
          </a:xfrm>
        </p:spPr>
        <p:txBody>
          <a:bodyPr/>
          <a:lstStyle/>
          <a:p>
            <a:pPr marL="0" indent="0" eaLnBrk="1" hangingPunct="1">
              <a:lnSpc>
                <a:spcPct val="80000"/>
              </a:lnSpc>
              <a:buFontTx/>
              <a:buNone/>
            </a:pPr>
            <a:r>
              <a:rPr lang="de-DE" b="1" smtClean="0"/>
              <a:t>Polybios</a:t>
            </a:r>
            <a:r>
              <a:rPr lang="de-DE" smtClean="0"/>
              <a:t> unterschied folgende Grundformen der Verfassung:</a:t>
            </a:r>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b="1" smtClean="0"/>
          </a:p>
          <a:p>
            <a:pPr marL="0" indent="0" eaLnBrk="1" hangingPunct="1">
              <a:lnSpc>
                <a:spcPct val="80000"/>
              </a:lnSpc>
              <a:buFontTx/>
              <a:buNone/>
            </a:pPr>
            <a:r>
              <a:rPr lang="de-DE" b="1" smtClean="0"/>
              <a:t>Platon</a:t>
            </a:r>
            <a:r>
              <a:rPr lang="de-DE" smtClean="0"/>
              <a:t> und später </a:t>
            </a:r>
            <a:r>
              <a:rPr lang="de-DE" b="1" smtClean="0"/>
              <a:t>Aristoteles</a:t>
            </a:r>
            <a:r>
              <a:rPr lang="de-DE" smtClean="0"/>
              <a:t> beschrieben den so genannten </a:t>
            </a:r>
            <a:r>
              <a:rPr lang="de-DE" i="1" smtClean="0"/>
              <a:t>Verfassungskreislauf</a:t>
            </a:r>
            <a:r>
              <a:rPr lang="de-DE" smtClean="0"/>
              <a:t>. Demnach wechseln einander ab:</a:t>
            </a:r>
          </a:p>
          <a:p>
            <a:pPr marL="0" indent="0" eaLnBrk="1" hangingPunct="1">
              <a:lnSpc>
                <a:spcPct val="80000"/>
              </a:lnSpc>
              <a:buFontTx/>
              <a:buNone/>
            </a:pPr>
            <a:endParaRPr lang="de-DE" sz="1000" smtClean="0"/>
          </a:p>
          <a:p>
            <a:pPr marL="0" indent="0" eaLnBrk="1" hangingPunct="1">
              <a:lnSpc>
                <a:spcPct val="80000"/>
              </a:lnSpc>
              <a:buFontTx/>
              <a:buNone/>
            </a:pPr>
            <a:r>
              <a:rPr lang="de-DE" smtClean="0">
                <a:solidFill>
                  <a:schemeClr val="folHlink"/>
                </a:solidFill>
              </a:rPr>
              <a:t>Monarchie</a:t>
            </a:r>
            <a:r>
              <a:rPr lang="de-DE" smtClean="0"/>
              <a:t> → Tyrannis, </a:t>
            </a:r>
            <a:r>
              <a:rPr lang="de-DE" smtClean="0">
                <a:solidFill>
                  <a:schemeClr val="folHlink"/>
                </a:solidFill>
              </a:rPr>
              <a:t>Tyrannis</a:t>
            </a:r>
            <a:r>
              <a:rPr lang="de-DE" smtClean="0"/>
              <a:t> → Aristokratie, </a:t>
            </a:r>
            <a:r>
              <a:rPr lang="de-DE" smtClean="0">
                <a:solidFill>
                  <a:schemeClr val="folHlink"/>
                </a:solidFill>
              </a:rPr>
              <a:t>Aristokratie</a:t>
            </a:r>
            <a:r>
              <a:rPr lang="de-DE" smtClean="0"/>
              <a:t> → Oligarchie (bzw. Timokratie oder die Plutokratie als Unterfall), </a:t>
            </a:r>
            <a:r>
              <a:rPr lang="de-DE" smtClean="0">
                <a:solidFill>
                  <a:schemeClr val="folHlink"/>
                </a:solidFill>
              </a:rPr>
              <a:t>Oligarchie</a:t>
            </a:r>
            <a:r>
              <a:rPr lang="de-DE" smtClean="0"/>
              <a:t> → Politie, </a:t>
            </a:r>
            <a:r>
              <a:rPr lang="de-DE" smtClean="0">
                <a:solidFill>
                  <a:schemeClr val="folHlink"/>
                </a:solidFill>
              </a:rPr>
              <a:t>Politie</a:t>
            </a:r>
            <a:r>
              <a:rPr lang="de-DE" smtClean="0"/>
              <a:t> → Demokratie (bzw. Ochlokratie), </a:t>
            </a:r>
            <a:r>
              <a:rPr lang="de-DE" smtClean="0">
                <a:solidFill>
                  <a:schemeClr val="folHlink"/>
                </a:solidFill>
              </a:rPr>
              <a:t>Demokratie</a:t>
            </a:r>
            <a:r>
              <a:rPr lang="de-DE" smtClean="0"/>
              <a:t> → Monarchie und so weiter</a:t>
            </a:r>
          </a:p>
        </p:txBody>
      </p:sp>
      <p:graphicFrame>
        <p:nvGraphicFramePr>
          <p:cNvPr id="65593" name="Group 57"/>
          <p:cNvGraphicFramePr>
            <a:graphicFrameLocks noGrp="1"/>
          </p:cNvGraphicFramePr>
          <p:nvPr>
            <p:ph sz="half" idx="2"/>
          </p:nvPr>
        </p:nvGraphicFramePr>
        <p:xfrm>
          <a:off x="468313" y="1844675"/>
          <a:ext cx="8218487" cy="2195514"/>
        </p:xfrm>
        <a:graphic>
          <a:graphicData uri="http://schemas.openxmlformats.org/drawingml/2006/table">
            <a:tbl>
              <a:tblPr/>
              <a:tblGrid>
                <a:gridCol w="2740025"/>
                <a:gridCol w="2738437"/>
                <a:gridCol w="2740025"/>
              </a:tblGrid>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1" u="none" strike="noStrike" cap="none" normalizeH="0" baseline="0" smtClean="0">
                          <a:ln>
                            <a:noFill/>
                          </a:ln>
                          <a:solidFill>
                            <a:schemeClr val="tx1"/>
                          </a:solidFill>
                          <a:effectLst/>
                          <a:latin typeface="Arial" charset="0"/>
                        </a:rPr>
                        <a:t>Anzahl der Herrscher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1" u="none" strike="noStrike" cap="none" normalizeH="0" baseline="0" smtClean="0">
                          <a:ln>
                            <a:noFill/>
                          </a:ln>
                          <a:solidFill>
                            <a:schemeClr val="tx1"/>
                          </a:solidFill>
                          <a:effectLst/>
                          <a:latin typeface="Arial" charset="0"/>
                        </a:rPr>
                        <a:t>Gemeinwohl</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1" u="none" strike="noStrike" cap="none" normalizeH="0" baseline="0" smtClean="0">
                          <a:ln>
                            <a:noFill/>
                          </a:ln>
                          <a:solidFill>
                            <a:schemeClr val="tx1"/>
                          </a:solidFill>
                          <a:effectLst/>
                          <a:latin typeface="Arial" charset="0"/>
                        </a:rPr>
                        <a:t>Eigennutz</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60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einer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Monarchie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Tyrannis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22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einige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Aristokratie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Oligarchie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alle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Demokratie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Ochlokratie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checkerboard(across)">
                                      <p:cBhvr>
                                        <p:cTn id="7" dur="10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93"/>
                                        </p:tgtEl>
                                        <p:attrNameLst>
                                          <p:attrName>style.visibility</p:attrName>
                                        </p:attrNameLst>
                                      </p:cBhvr>
                                      <p:to>
                                        <p:strVal val="visible"/>
                                      </p:to>
                                    </p:set>
                                    <p:animEffect transition="in" filter="fade">
                                      <p:cBhvr>
                                        <p:cTn id="12" dur="1000"/>
                                        <p:tgtEl>
                                          <p:spTgt spid="6559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5539">
                                            <p:txEl>
                                              <p:pRg st="8" end="8"/>
                                            </p:txEl>
                                          </p:spTgt>
                                        </p:tgtEl>
                                        <p:attrNameLst>
                                          <p:attrName>style.visibility</p:attrName>
                                        </p:attrNameLst>
                                      </p:cBhvr>
                                      <p:to>
                                        <p:strVal val="visible"/>
                                      </p:to>
                                    </p:set>
                                    <p:animEffect transition="in" filter="checkerboard(across)">
                                      <p:cBhvr>
                                        <p:cTn id="17" dur="1000"/>
                                        <p:tgtEl>
                                          <p:spTgt spid="65539">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5539">
                                            <p:txEl>
                                              <p:pRg st="10" end="10"/>
                                            </p:txEl>
                                          </p:spTgt>
                                        </p:tgtEl>
                                        <p:attrNameLst>
                                          <p:attrName>style.visibility</p:attrName>
                                        </p:attrNameLst>
                                      </p:cBhvr>
                                      <p:to>
                                        <p:strVal val="visible"/>
                                      </p:to>
                                    </p:set>
                                    <p:animEffect transition="in" filter="checkerboard(across)">
                                      <p:cBhvr>
                                        <p:cTn id="22" dur="1000"/>
                                        <p:tgtEl>
                                          <p:spTgt spid="655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allAtOnce"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umsplatzhalter 4"/>
          <p:cNvSpPr>
            <a:spLocks noGrp="1"/>
          </p:cNvSpPr>
          <p:nvPr>
            <p:ph type="dt" sz="quarter" idx="10"/>
          </p:nvPr>
        </p:nvSpPr>
        <p:spPr>
          <a:noFill/>
        </p:spPr>
        <p:txBody>
          <a:bodyPr/>
          <a:lstStyle/>
          <a:p>
            <a:fld id="{AB85A46E-D4CF-40A8-B4BF-DB21E5CC46FA}" type="datetime1">
              <a:rPr lang="de-DE" smtClean="0"/>
              <a:pPr/>
              <a:t>04.11.2023</a:t>
            </a:fld>
            <a:endParaRPr lang="de-DE" smtClean="0"/>
          </a:p>
        </p:txBody>
      </p:sp>
      <p:sp>
        <p:nvSpPr>
          <p:cNvPr id="19459" name="Fußzeilenplatzhalter 5"/>
          <p:cNvSpPr>
            <a:spLocks noGrp="1"/>
          </p:cNvSpPr>
          <p:nvPr>
            <p:ph type="ftr" sz="quarter" idx="11"/>
          </p:nvPr>
        </p:nvSpPr>
        <p:spPr>
          <a:noFill/>
        </p:spPr>
        <p:txBody>
          <a:bodyPr/>
          <a:lstStyle/>
          <a:p>
            <a:r>
              <a:rPr lang="de-DE" smtClean="0"/>
              <a:t>GESCHICHTE POLITISCHER IDEEN - © Thomas Knob 2007</a:t>
            </a:r>
          </a:p>
        </p:txBody>
      </p:sp>
      <p:sp>
        <p:nvSpPr>
          <p:cNvPr id="19460" name="Foliennummernplatzhalter 6"/>
          <p:cNvSpPr>
            <a:spLocks noGrp="1"/>
          </p:cNvSpPr>
          <p:nvPr>
            <p:ph type="sldNum" sz="quarter" idx="12"/>
          </p:nvPr>
        </p:nvSpPr>
        <p:spPr>
          <a:noFill/>
        </p:spPr>
        <p:txBody>
          <a:bodyPr/>
          <a:lstStyle/>
          <a:p>
            <a:fld id="{2F5AB922-7EA2-4FB1-8219-22FE7D3E8F07}" type="slidenum">
              <a:rPr lang="de-DE" smtClean="0"/>
              <a:pPr/>
              <a:t>16</a:t>
            </a:fld>
            <a:r>
              <a:rPr lang="de-DE" smtClean="0"/>
              <a:t>/82</a:t>
            </a:r>
          </a:p>
        </p:txBody>
      </p:sp>
      <p:sp>
        <p:nvSpPr>
          <p:cNvPr id="19461" name="Rectangle 5"/>
          <p:cNvSpPr>
            <a:spLocks noGrp="1" noChangeArrowheads="1"/>
          </p:cNvSpPr>
          <p:nvPr>
            <p:ph type="title"/>
          </p:nvPr>
        </p:nvSpPr>
        <p:spPr/>
        <p:txBody>
          <a:bodyPr/>
          <a:lstStyle/>
          <a:p>
            <a:pPr eaLnBrk="1" hangingPunct="1"/>
            <a:r>
              <a:rPr lang="de-DE" smtClean="0"/>
              <a:t>Politische Ideen (2-4): Bilder</a:t>
            </a:r>
          </a:p>
        </p:txBody>
      </p:sp>
      <p:sp>
        <p:nvSpPr>
          <p:cNvPr id="19462" name="Rectangle 3"/>
          <p:cNvSpPr>
            <a:spLocks noGrp="1" noChangeArrowheads="1"/>
          </p:cNvSpPr>
          <p:nvPr>
            <p:ph type="body" sz="half" idx="1"/>
          </p:nvPr>
        </p:nvSpPr>
        <p:spPr>
          <a:xfrm>
            <a:off x="457200" y="5734050"/>
            <a:ext cx="8218488" cy="647700"/>
          </a:xfrm>
        </p:spPr>
        <p:txBody>
          <a:bodyPr/>
          <a:lstStyle/>
          <a:p>
            <a:pPr algn="ctr" eaLnBrk="1" hangingPunct="1">
              <a:lnSpc>
                <a:spcPct val="90000"/>
              </a:lnSpc>
              <a:buFontTx/>
              <a:buNone/>
            </a:pPr>
            <a:r>
              <a:rPr lang="de-DE" sz="1800" b="1" smtClean="0"/>
              <a:t>           Polybios                                 Platon und Aristoteles</a:t>
            </a:r>
          </a:p>
          <a:p>
            <a:pPr algn="ctr" eaLnBrk="1" hangingPunct="1">
              <a:lnSpc>
                <a:spcPct val="90000"/>
              </a:lnSpc>
              <a:buFontTx/>
              <a:buNone/>
            </a:pPr>
            <a:r>
              <a:rPr lang="de-DE" sz="1800" b="1" smtClean="0"/>
              <a:t>                 (~ 211-120 v. Chr.)             (427-347 v. Chr. bzw. 384-322 v. Chr.)</a:t>
            </a:r>
          </a:p>
        </p:txBody>
      </p:sp>
      <p:pic>
        <p:nvPicPr>
          <p:cNvPr id="71684" name="Picture 4" descr="Polybios"/>
          <p:cNvPicPr>
            <a:picLocks noGrp="1" noChangeAspect="1" noChangeArrowheads="1"/>
          </p:cNvPicPr>
          <p:nvPr>
            <p:ph sz="half" idx="2"/>
          </p:nvPr>
        </p:nvPicPr>
        <p:blipFill>
          <a:blip r:embed="rId3" cstate="print"/>
          <a:srcRect/>
          <a:stretch>
            <a:fillRect/>
          </a:stretch>
        </p:blipFill>
        <p:spPr>
          <a:xfrm>
            <a:off x="1277938" y="1412875"/>
            <a:ext cx="2984500" cy="4248150"/>
          </a:xfrm>
          <a:noFill/>
        </p:spPr>
      </p:pic>
      <p:pic>
        <p:nvPicPr>
          <p:cNvPr id="71687" name="Picture 7" descr="PlatonAristoteles"/>
          <p:cNvPicPr>
            <a:picLocks noChangeAspect="1" noChangeArrowheads="1"/>
          </p:cNvPicPr>
          <p:nvPr/>
        </p:nvPicPr>
        <p:blipFill>
          <a:blip r:embed="rId4" cstate="print"/>
          <a:srcRect/>
          <a:stretch>
            <a:fillRect/>
          </a:stretch>
        </p:blipFill>
        <p:spPr bwMode="auto">
          <a:xfrm>
            <a:off x="4803775" y="1412875"/>
            <a:ext cx="3244850" cy="4249738"/>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wedge">
                                      <p:cBhvr>
                                        <p:cTn id="7" dur="2000"/>
                                        <p:tgtEl>
                                          <p:spTgt spid="7168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1687"/>
                                        </p:tgtEl>
                                        <p:attrNameLst>
                                          <p:attrName>style.visibility</p:attrName>
                                        </p:attrNameLst>
                                      </p:cBhvr>
                                      <p:to>
                                        <p:strVal val="visible"/>
                                      </p:to>
                                    </p:set>
                                    <p:animEffect transition="in" filter="wedge">
                                      <p:cBhvr>
                                        <p:cTn id="12" dur="20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umsplatzhalter 3"/>
          <p:cNvSpPr>
            <a:spLocks noGrp="1"/>
          </p:cNvSpPr>
          <p:nvPr>
            <p:ph type="dt" sz="quarter" idx="10"/>
          </p:nvPr>
        </p:nvSpPr>
        <p:spPr>
          <a:noFill/>
        </p:spPr>
        <p:txBody>
          <a:bodyPr/>
          <a:lstStyle/>
          <a:p>
            <a:fld id="{BD7E0466-AD3F-4C1E-8390-80186844698E}" type="datetime1">
              <a:rPr lang="de-DE" smtClean="0"/>
              <a:pPr/>
              <a:t>04.11.2023</a:t>
            </a:fld>
            <a:endParaRPr lang="de-DE" smtClean="0"/>
          </a:p>
        </p:txBody>
      </p:sp>
      <p:sp>
        <p:nvSpPr>
          <p:cNvPr id="20483" name="Fußzeilenplatzhalter 4"/>
          <p:cNvSpPr>
            <a:spLocks noGrp="1"/>
          </p:cNvSpPr>
          <p:nvPr>
            <p:ph type="ftr" sz="quarter" idx="11"/>
          </p:nvPr>
        </p:nvSpPr>
        <p:spPr>
          <a:noFill/>
        </p:spPr>
        <p:txBody>
          <a:bodyPr/>
          <a:lstStyle/>
          <a:p>
            <a:r>
              <a:rPr lang="de-DE" smtClean="0"/>
              <a:t>GESCHICHTE POLITISCHER IDEEN - © Thomas Knob 2007</a:t>
            </a:r>
          </a:p>
        </p:txBody>
      </p:sp>
      <p:sp>
        <p:nvSpPr>
          <p:cNvPr id="20484" name="Foliennummernplatzhalter 5"/>
          <p:cNvSpPr>
            <a:spLocks noGrp="1"/>
          </p:cNvSpPr>
          <p:nvPr>
            <p:ph type="sldNum" sz="quarter" idx="12"/>
          </p:nvPr>
        </p:nvSpPr>
        <p:spPr>
          <a:noFill/>
        </p:spPr>
        <p:txBody>
          <a:bodyPr/>
          <a:lstStyle/>
          <a:p>
            <a:fld id="{B5A9B8E1-3D68-451D-865D-A7BFAE33731F}" type="slidenum">
              <a:rPr lang="de-DE" smtClean="0"/>
              <a:pPr/>
              <a:t>17</a:t>
            </a:fld>
            <a:r>
              <a:rPr lang="de-DE" smtClean="0"/>
              <a:t>/82</a:t>
            </a:r>
          </a:p>
        </p:txBody>
      </p:sp>
      <p:sp>
        <p:nvSpPr>
          <p:cNvPr id="20485" name="Rectangle 2"/>
          <p:cNvSpPr>
            <a:spLocks noGrp="1" noChangeArrowheads="1"/>
          </p:cNvSpPr>
          <p:nvPr>
            <p:ph type="title"/>
          </p:nvPr>
        </p:nvSpPr>
        <p:spPr/>
        <p:txBody>
          <a:bodyPr/>
          <a:lstStyle/>
          <a:p>
            <a:pPr eaLnBrk="1" hangingPunct="1"/>
            <a:r>
              <a:rPr lang="de-DE" smtClean="0"/>
              <a:t>Politische Ideen (5): Das antike Rom</a:t>
            </a:r>
          </a:p>
        </p:txBody>
      </p:sp>
      <p:sp>
        <p:nvSpPr>
          <p:cNvPr id="52227" name="Rectangle 3"/>
          <p:cNvSpPr>
            <a:spLocks noGrp="1" noChangeArrowheads="1"/>
          </p:cNvSpPr>
          <p:nvPr>
            <p:ph type="body" idx="1"/>
          </p:nvPr>
        </p:nvSpPr>
        <p:spPr>
          <a:xfrm>
            <a:off x="457200" y="1600200"/>
            <a:ext cx="8507413" cy="4637088"/>
          </a:xfrm>
        </p:spPr>
        <p:txBody>
          <a:bodyPr/>
          <a:lstStyle/>
          <a:p>
            <a:pPr eaLnBrk="1" hangingPunct="1">
              <a:lnSpc>
                <a:spcPct val="90000"/>
              </a:lnSpc>
              <a:buFontTx/>
              <a:buNone/>
            </a:pPr>
            <a:r>
              <a:rPr lang="de-DE" smtClean="0"/>
              <a:t>Das antike Rom weitet sich vom Stadtstaat zum Weltreich.</a:t>
            </a:r>
          </a:p>
          <a:p>
            <a:pPr eaLnBrk="1" hangingPunct="1">
              <a:lnSpc>
                <a:spcPct val="90000"/>
              </a:lnSpc>
              <a:buFontTx/>
              <a:buNone/>
            </a:pPr>
            <a:endParaRPr lang="de-DE" sz="1000" i="1" smtClean="0"/>
          </a:p>
          <a:p>
            <a:pPr eaLnBrk="1" hangingPunct="1">
              <a:lnSpc>
                <a:spcPct val="90000"/>
              </a:lnSpc>
              <a:buFontTx/>
              <a:buNone/>
            </a:pPr>
            <a:r>
              <a:rPr lang="de-DE" b="1" i="1" smtClean="0"/>
              <a:t>Folgende Entwicklung:</a:t>
            </a:r>
          </a:p>
          <a:p>
            <a:pPr eaLnBrk="1" hangingPunct="1">
              <a:lnSpc>
                <a:spcPct val="90000"/>
              </a:lnSpc>
            </a:pPr>
            <a:r>
              <a:rPr lang="de-DE" smtClean="0"/>
              <a:t>Im Stadtstaat republikanisch-aristokratische Verfassung. Politische Entscheidungen trifft der </a:t>
            </a:r>
            <a:r>
              <a:rPr lang="de-DE" i="1" smtClean="0"/>
              <a:t>Senat</a:t>
            </a:r>
            <a:r>
              <a:rPr lang="de-DE" smtClean="0"/>
              <a:t> (Versammlung nicht aller, sondern einer politischen und sozialen Elite).</a:t>
            </a:r>
          </a:p>
          <a:p>
            <a:pPr eaLnBrk="1" hangingPunct="1">
              <a:lnSpc>
                <a:spcPct val="90000"/>
              </a:lnSpc>
            </a:pPr>
            <a:r>
              <a:rPr lang="de-DE" smtClean="0"/>
              <a:t>Klassensystem: </a:t>
            </a:r>
            <a:r>
              <a:rPr lang="de-DE" i="1" smtClean="0"/>
              <a:t>Patrizier</a:t>
            </a:r>
            <a:r>
              <a:rPr lang="de-DE" smtClean="0"/>
              <a:t> und </a:t>
            </a:r>
            <a:r>
              <a:rPr lang="de-DE" i="1" smtClean="0"/>
              <a:t>Plebejer</a:t>
            </a:r>
            <a:r>
              <a:rPr lang="de-DE" smtClean="0"/>
              <a:t> vertreten partei-ähnlich sozioökonomische Schichten.</a:t>
            </a:r>
          </a:p>
          <a:p>
            <a:pPr eaLnBrk="1" hangingPunct="1">
              <a:lnSpc>
                <a:spcPct val="90000"/>
              </a:lnSpc>
            </a:pPr>
            <a:r>
              <a:rPr lang="de-DE" smtClean="0"/>
              <a:t>Eine absolute Monarchie (</a:t>
            </a:r>
            <a:r>
              <a:rPr lang="de-DE" i="1" smtClean="0"/>
              <a:t>Caesarismus</a:t>
            </a:r>
            <a:r>
              <a:rPr lang="de-DE" smtClean="0"/>
              <a:t>) löst im 1.Jh.v.Chr. die republikanischen Verfassung, die Fassade bleibt („semantische Verfassung“), ab.</a:t>
            </a:r>
          </a:p>
          <a:p>
            <a:pPr eaLnBrk="1" hangingPunct="1">
              <a:lnSpc>
                <a:spcPct val="90000"/>
              </a:lnSpc>
            </a:pPr>
            <a:r>
              <a:rPr lang="de-DE" smtClean="0"/>
              <a:t>Schließlich werden Heerführer und Militär (</a:t>
            </a:r>
            <a:r>
              <a:rPr lang="de-DE" i="1" smtClean="0"/>
              <a:t>Soldatenkai-ser</a:t>
            </a:r>
            <a:r>
              <a:rPr lang="de-DE" smtClean="0"/>
              <a:t>) zur entscheidenden Quelle politischer Herrschaft.</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animEffect transition="in" filter="diamond(in)">
                                      <p:cBhvr>
                                        <p:cTn id="7" dur="2000"/>
                                        <p:tgtEl>
                                          <p:spTgt spid="5222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2227">
                                            <p:txEl>
                                              <p:pRg st="4" end="4"/>
                                            </p:txEl>
                                          </p:spTgt>
                                        </p:tgtEl>
                                        <p:attrNameLst>
                                          <p:attrName>style.visibility</p:attrName>
                                        </p:attrNameLst>
                                      </p:cBhvr>
                                      <p:to>
                                        <p:strVal val="visible"/>
                                      </p:to>
                                    </p:set>
                                    <p:animEffect transition="in" filter="diamond(in)">
                                      <p:cBhvr>
                                        <p:cTn id="12" dur="2000"/>
                                        <p:tgtEl>
                                          <p:spTgt spid="5222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2227">
                                            <p:txEl>
                                              <p:pRg st="5" end="5"/>
                                            </p:txEl>
                                          </p:spTgt>
                                        </p:tgtEl>
                                        <p:attrNameLst>
                                          <p:attrName>style.visibility</p:attrName>
                                        </p:attrNameLst>
                                      </p:cBhvr>
                                      <p:to>
                                        <p:strVal val="visible"/>
                                      </p:to>
                                    </p:set>
                                    <p:animEffect transition="in" filter="diamond(in)">
                                      <p:cBhvr>
                                        <p:cTn id="17" dur="2000"/>
                                        <p:tgtEl>
                                          <p:spTgt spid="522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2227">
                                            <p:txEl>
                                              <p:pRg st="6" end="6"/>
                                            </p:txEl>
                                          </p:spTgt>
                                        </p:tgtEl>
                                        <p:attrNameLst>
                                          <p:attrName>style.visibility</p:attrName>
                                        </p:attrNameLst>
                                      </p:cBhvr>
                                      <p:to>
                                        <p:strVal val="visible"/>
                                      </p:to>
                                    </p:set>
                                    <p:animEffect transition="in" filter="diamond(in)">
                                      <p:cBhvr>
                                        <p:cTn id="22" dur="2000"/>
                                        <p:tgtEl>
                                          <p:spTgt spid="52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umsplatzhalter 3"/>
          <p:cNvSpPr>
            <a:spLocks noGrp="1"/>
          </p:cNvSpPr>
          <p:nvPr>
            <p:ph type="dt" sz="quarter" idx="10"/>
          </p:nvPr>
        </p:nvSpPr>
        <p:spPr>
          <a:noFill/>
        </p:spPr>
        <p:txBody>
          <a:bodyPr/>
          <a:lstStyle/>
          <a:p>
            <a:fld id="{57B6CFDF-48D9-4449-8693-6A4CC8661B52}" type="datetime1">
              <a:rPr lang="de-DE" smtClean="0"/>
              <a:pPr/>
              <a:t>04.11.2023</a:t>
            </a:fld>
            <a:endParaRPr lang="de-DE" smtClean="0"/>
          </a:p>
        </p:txBody>
      </p:sp>
      <p:sp>
        <p:nvSpPr>
          <p:cNvPr id="21507" name="Fußzeilenplatzhalter 4"/>
          <p:cNvSpPr>
            <a:spLocks noGrp="1"/>
          </p:cNvSpPr>
          <p:nvPr>
            <p:ph type="ftr" sz="quarter" idx="11"/>
          </p:nvPr>
        </p:nvSpPr>
        <p:spPr>
          <a:noFill/>
        </p:spPr>
        <p:txBody>
          <a:bodyPr/>
          <a:lstStyle/>
          <a:p>
            <a:r>
              <a:rPr lang="de-DE" smtClean="0"/>
              <a:t>GESCHICHTE POLITISCHER IDEEN - © Thomas Knob 2007</a:t>
            </a:r>
          </a:p>
        </p:txBody>
      </p:sp>
      <p:sp>
        <p:nvSpPr>
          <p:cNvPr id="21508" name="Foliennummernplatzhalter 5"/>
          <p:cNvSpPr>
            <a:spLocks noGrp="1"/>
          </p:cNvSpPr>
          <p:nvPr>
            <p:ph type="sldNum" sz="quarter" idx="12"/>
          </p:nvPr>
        </p:nvSpPr>
        <p:spPr>
          <a:noFill/>
        </p:spPr>
        <p:txBody>
          <a:bodyPr/>
          <a:lstStyle/>
          <a:p>
            <a:fld id="{4EC4BB90-9C1F-4F1C-8C9A-940544D638ED}" type="slidenum">
              <a:rPr lang="de-DE" smtClean="0"/>
              <a:pPr/>
              <a:t>18</a:t>
            </a:fld>
            <a:r>
              <a:rPr lang="de-DE" smtClean="0"/>
              <a:t>/82</a:t>
            </a:r>
          </a:p>
        </p:txBody>
      </p:sp>
      <p:sp>
        <p:nvSpPr>
          <p:cNvPr id="21509" name="Rectangle 2"/>
          <p:cNvSpPr>
            <a:spLocks noGrp="1" noChangeArrowheads="1"/>
          </p:cNvSpPr>
          <p:nvPr>
            <p:ph type="title"/>
          </p:nvPr>
        </p:nvSpPr>
        <p:spPr/>
        <p:txBody>
          <a:bodyPr/>
          <a:lstStyle/>
          <a:p>
            <a:pPr eaLnBrk="1" hangingPunct="1"/>
            <a:r>
              <a:rPr lang="de-DE" smtClean="0"/>
              <a:t>Politische Ideen (6): Spätantike</a:t>
            </a:r>
          </a:p>
        </p:txBody>
      </p:sp>
      <p:sp>
        <p:nvSpPr>
          <p:cNvPr id="72707" name="Rectangle 3"/>
          <p:cNvSpPr>
            <a:spLocks noGrp="1" noChangeArrowheads="1"/>
          </p:cNvSpPr>
          <p:nvPr>
            <p:ph type="body" idx="1"/>
          </p:nvPr>
        </p:nvSpPr>
        <p:spPr>
          <a:xfrm>
            <a:off x="457200" y="1557338"/>
            <a:ext cx="8229600" cy="4751387"/>
          </a:xfrm>
        </p:spPr>
        <p:txBody>
          <a:bodyPr/>
          <a:lstStyle/>
          <a:p>
            <a:pPr eaLnBrk="1" hangingPunct="1">
              <a:lnSpc>
                <a:spcPct val="90000"/>
              </a:lnSpc>
            </a:pPr>
            <a:r>
              <a:rPr lang="de-DE" smtClean="0"/>
              <a:t>Die Spätantike steht unter dem Einfluss des Christentums und seiner vom Judentum beeinflussten </a:t>
            </a:r>
            <a:r>
              <a:rPr lang="de-DE" i="1" smtClean="0"/>
              <a:t>Individualethik</a:t>
            </a:r>
            <a:r>
              <a:rPr lang="de-DE" smtClean="0"/>
              <a:t>, die zu einem </a:t>
            </a:r>
            <a:r>
              <a:rPr lang="de-DE" b="1" i="1" smtClean="0"/>
              <a:t>Dualismus</a:t>
            </a:r>
            <a:r>
              <a:rPr lang="de-DE" smtClean="0"/>
              <a:t> führt (hie christliche Heilsbotschaft, da politische Konzepte).</a:t>
            </a:r>
          </a:p>
          <a:p>
            <a:pPr eaLnBrk="1" hangingPunct="1">
              <a:lnSpc>
                <a:spcPct val="90000"/>
              </a:lnSpc>
              <a:buFontTx/>
              <a:buNone/>
            </a:pPr>
            <a:r>
              <a:rPr lang="de-DE" smtClean="0"/>
              <a:t>	</a:t>
            </a:r>
            <a:r>
              <a:rPr lang="de-DE" i="1" smtClean="0"/>
              <a:t>Vertreter:</a:t>
            </a:r>
            <a:r>
              <a:rPr lang="de-DE" smtClean="0"/>
              <a:t> z.B. </a:t>
            </a:r>
            <a:r>
              <a:rPr lang="de-DE" b="1" smtClean="0"/>
              <a:t>Paulus</a:t>
            </a:r>
            <a:r>
              <a:rPr lang="de-DE" smtClean="0"/>
              <a:t> (will in seinen Briefen den Einzelnen, nicht vorrangig die Gesellschaft verändern), </a:t>
            </a:r>
            <a:r>
              <a:rPr lang="de-DE" b="1" smtClean="0"/>
              <a:t>Augustinus</a:t>
            </a:r>
            <a:r>
              <a:rPr lang="de-DE" smtClean="0"/>
              <a:t> (Trennung zwischen </a:t>
            </a:r>
            <a:r>
              <a:rPr lang="de-DE" i="1" smtClean="0"/>
              <a:t>civitas Dei</a:t>
            </a:r>
            <a:r>
              <a:rPr lang="de-DE" smtClean="0"/>
              <a:t> (Gottesstaat) und </a:t>
            </a:r>
            <a:r>
              <a:rPr lang="de-DE" i="1" smtClean="0"/>
              <a:t>civitas terrena</a:t>
            </a:r>
            <a:r>
              <a:rPr lang="de-DE" smtClean="0"/>
              <a:t> (irdischer Staat)</a:t>
            </a:r>
          </a:p>
          <a:p>
            <a:pPr eaLnBrk="1" hangingPunct="1">
              <a:lnSpc>
                <a:spcPct val="90000"/>
              </a:lnSpc>
            </a:pPr>
            <a:endParaRPr lang="de-DE" sz="1000" smtClean="0"/>
          </a:p>
          <a:p>
            <a:pPr eaLnBrk="1" hangingPunct="1">
              <a:lnSpc>
                <a:spcPct val="90000"/>
              </a:lnSpc>
            </a:pPr>
            <a:r>
              <a:rPr lang="de-DE" smtClean="0"/>
              <a:t>Später entwickelte sich ein </a:t>
            </a:r>
            <a:r>
              <a:rPr lang="de-DE" b="1" i="1" smtClean="0"/>
              <a:t>Integralismus</a:t>
            </a:r>
            <a:r>
              <a:rPr lang="de-DE" smtClean="0"/>
              <a:t>, der die politische Dimension des Christentums betont (wie z.B. im 20.Jh. die Befreiungstheologie). Spannung bis in die Reformationszeit (z.B. Luther für Gehorsam gegenüber der weltlichen Obrigkeit, T. Müntzer für Bauernaufstand).</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 calcmode="lin" valueType="num">
                                      <p:cBhvr additive="base">
                                        <p:cTn id="19"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umsplatzhalter 5"/>
          <p:cNvSpPr>
            <a:spLocks noGrp="1"/>
          </p:cNvSpPr>
          <p:nvPr>
            <p:ph type="dt" sz="quarter" idx="10"/>
          </p:nvPr>
        </p:nvSpPr>
        <p:spPr>
          <a:noFill/>
        </p:spPr>
        <p:txBody>
          <a:bodyPr/>
          <a:lstStyle/>
          <a:p>
            <a:fld id="{529483E3-B619-495A-8CB2-BAAF198EBE9C}" type="datetime1">
              <a:rPr lang="de-DE" smtClean="0"/>
              <a:pPr/>
              <a:t>04.11.2023</a:t>
            </a:fld>
            <a:endParaRPr lang="de-DE" smtClean="0"/>
          </a:p>
        </p:txBody>
      </p:sp>
      <p:sp>
        <p:nvSpPr>
          <p:cNvPr id="22531" name="Fußzeilenplatzhalter 6"/>
          <p:cNvSpPr>
            <a:spLocks noGrp="1"/>
          </p:cNvSpPr>
          <p:nvPr>
            <p:ph type="ftr" sz="quarter" idx="11"/>
          </p:nvPr>
        </p:nvSpPr>
        <p:spPr>
          <a:noFill/>
        </p:spPr>
        <p:txBody>
          <a:bodyPr/>
          <a:lstStyle/>
          <a:p>
            <a:r>
              <a:rPr lang="de-DE" smtClean="0"/>
              <a:t>GESCHICHTE POLITISCHER IDEEN - © Thomas Knob 2007</a:t>
            </a:r>
          </a:p>
        </p:txBody>
      </p:sp>
      <p:sp>
        <p:nvSpPr>
          <p:cNvPr id="22532" name="Foliennummernplatzhalter 7"/>
          <p:cNvSpPr>
            <a:spLocks noGrp="1"/>
          </p:cNvSpPr>
          <p:nvPr>
            <p:ph type="sldNum" sz="quarter" idx="12"/>
          </p:nvPr>
        </p:nvSpPr>
        <p:spPr>
          <a:noFill/>
        </p:spPr>
        <p:txBody>
          <a:bodyPr/>
          <a:lstStyle/>
          <a:p>
            <a:fld id="{073A69FE-D714-499B-8E42-F55DE7026FE3}" type="slidenum">
              <a:rPr lang="de-DE" smtClean="0"/>
              <a:pPr/>
              <a:t>19</a:t>
            </a:fld>
            <a:r>
              <a:rPr lang="de-DE" smtClean="0"/>
              <a:t>/82</a:t>
            </a:r>
          </a:p>
        </p:txBody>
      </p:sp>
      <p:sp>
        <p:nvSpPr>
          <p:cNvPr id="22533" name="Rectangle 2"/>
          <p:cNvSpPr>
            <a:spLocks noGrp="1" noChangeArrowheads="1"/>
          </p:cNvSpPr>
          <p:nvPr>
            <p:ph type="title"/>
          </p:nvPr>
        </p:nvSpPr>
        <p:spPr/>
        <p:txBody>
          <a:bodyPr/>
          <a:lstStyle/>
          <a:p>
            <a:pPr eaLnBrk="1" hangingPunct="1"/>
            <a:r>
              <a:rPr lang="de-DE" smtClean="0"/>
              <a:t>Politische Ideen (6): Bilder</a:t>
            </a:r>
          </a:p>
        </p:txBody>
      </p:sp>
      <p:sp>
        <p:nvSpPr>
          <p:cNvPr id="22534" name="Rectangle 3"/>
          <p:cNvSpPr>
            <a:spLocks noGrp="1" noChangeArrowheads="1"/>
          </p:cNvSpPr>
          <p:nvPr>
            <p:ph type="body" sz="half" idx="1"/>
          </p:nvPr>
        </p:nvSpPr>
        <p:spPr>
          <a:xfrm>
            <a:off x="250825" y="5661025"/>
            <a:ext cx="8893175" cy="719138"/>
          </a:xfrm>
        </p:spPr>
        <p:txBody>
          <a:bodyPr/>
          <a:lstStyle/>
          <a:p>
            <a:pPr algn="ctr" eaLnBrk="1" hangingPunct="1">
              <a:buFontTx/>
              <a:buNone/>
            </a:pPr>
            <a:r>
              <a:rPr lang="de-DE" sz="2000" b="1" smtClean="0"/>
              <a:t>            </a:t>
            </a:r>
            <a:r>
              <a:rPr lang="de-DE" sz="1800" b="1" smtClean="0"/>
              <a:t>Paulus                                   Aurelius Augustinus</a:t>
            </a:r>
          </a:p>
          <a:p>
            <a:pPr algn="ctr" eaLnBrk="1" hangingPunct="1">
              <a:buFontTx/>
              <a:buNone/>
            </a:pPr>
            <a:r>
              <a:rPr lang="de-DE" sz="1800" b="1" smtClean="0"/>
              <a:t>   (~10-~65)                                            (354-430)</a:t>
            </a:r>
          </a:p>
        </p:txBody>
      </p:sp>
      <p:pic>
        <p:nvPicPr>
          <p:cNvPr id="78855" name="Picture 7" descr="PaulusRembrandt"/>
          <p:cNvPicPr>
            <a:picLocks noGrp="1" noChangeAspect="1" noChangeArrowheads="1"/>
          </p:cNvPicPr>
          <p:nvPr>
            <p:ph sz="quarter" idx="2"/>
          </p:nvPr>
        </p:nvPicPr>
        <p:blipFill>
          <a:blip r:embed="rId3" cstate="print"/>
          <a:srcRect/>
          <a:stretch>
            <a:fillRect/>
          </a:stretch>
        </p:blipFill>
        <p:spPr>
          <a:xfrm>
            <a:off x="893763" y="1412875"/>
            <a:ext cx="3749675" cy="4248150"/>
          </a:xfrm>
          <a:noFill/>
        </p:spPr>
      </p:pic>
      <p:pic>
        <p:nvPicPr>
          <p:cNvPr id="78857" name="Picture 9" descr="Augustinus"/>
          <p:cNvPicPr>
            <a:picLocks noGrp="1" noChangeAspect="1" noChangeArrowheads="1"/>
          </p:cNvPicPr>
          <p:nvPr>
            <p:ph sz="quarter" idx="3"/>
          </p:nvPr>
        </p:nvPicPr>
        <p:blipFill>
          <a:blip r:embed="rId4" cstate="print"/>
          <a:srcRect/>
          <a:stretch>
            <a:fillRect/>
          </a:stretch>
        </p:blipFill>
        <p:spPr>
          <a:xfrm>
            <a:off x="5219700" y="1412875"/>
            <a:ext cx="2917825" cy="4248150"/>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8855"/>
                                        </p:tgtEl>
                                        <p:attrNameLst>
                                          <p:attrName>style.visibility</p:attrName>
                                        </p:attrNameLst>
                                      </p:cBhvr>
                                      <p:to>
                                        <p:strVal val="visible"/>
                                      </p:to>
                                    </p:set>
                                    <p:animEffect transition="in" filter="wedge">
                                      <p:cBhvr>
                                        <p:cTn id="7" dur="2000"/>
                                        <p:tgtEl>
                                          <p:spTgt spid="7885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8857"/>
                                        </p:tgtEl>
                                        <p:attrNameLst>
                                          <p:attrName>style.visibility</p:attrName>
                                        </p:attrNameLst>
                                      </p:cBhvr>
                                      <p:to>
                                        <p:strVal val="visible"/>
                                      </p:to>
                                    </p:set>
                                    <p:animEffect transition="in" filter="wedge">
                                      <p:cBhvr>
                                        <p:cTn id="12" dur="20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p:cNvSpPr>
            <a:spLocks noGrp="1"/>
          </p:cNvSpPr>
          <p:nvPr>
            <p:ph type="dt" sz="quarter" idx="10"/>
          </p:nvPr>
        </p:nvSpPr>
        <p:spPr>
          <a:noFill/>
        </p:spPr>
        <p:txBody>
          <a:bodyPr/>
          <a:lstStyle/>
          <a:p>
            <a:fld id="{7F968D1F-54B1-4A89-BEEF-75D0FDB5D076}" type="datetime1">
              <a:rPr lang="de-DE" smtClean="0"/>
              <a:pPr/>
              <a:t>04.11.2023</a:t>
            </a:fld>
            <a:endParaRPr lang="de-DE" smtClean="0"/>
          </a:p>
        </p:txBody>
      </p:sp>
      <p:sp>
        <p:nvSpPr>
          <p:cNvPr id="5123" name="Fußzeilenplatzhalter 4"/>
          <p:cNvSpPr>
            <a:spLocks noGrp="1"/>
          </p:cNvSpPr>
          <p:nvPr>
            <p:ph type="ftr" sz="quarter" idx="11"/>
          </p:nvPr>
        </p:nvSpPr>
        <p:spPr>
          <a:noFill/>
        </p:spPr>
        <p:txBody>
          <a:bodyPr/>
          <a:lstStyle/>
          <a:p>
            <a:r>
              <a:rPr lang="de-DE" smtClean="0"/>
              <a:t>GESCHICHTE POLITISCHER IDEEN - © Thomas Knob 2007</a:t>
            </a:r>
          </a:p>
        </p:txBody>
      </p:sp>
      <p:sp>
        <p:nvSpPr>
          <p:cNvPr id="5124" name="Foliennummernplatzhalter 5"/>
          <p:cNvSpPr>
            <a:spLocks noGrp="1"/>
          </p:cNvSpPr>
          <p:nvPr>
            <p:ph type="sldNum" sz="quarter" idx="12"/>
          </p:nvPr>
        </p:nvSpPr>
        <p:spPr>
          <a:noFill/>
        </p:spPr>
        <p:txBody>
          <a:bodyPr/>
          <a:lstStyle/>
          <a:p>
            <a:fld id="{B2E6C74B-7DCF-4ED6-B843-9AFD9911F566}" type="slidenum">
              <a:rPr lang="de-DE" smtClean="0"/>
              <a:pPr/>
              <a:t>2</a:t>
            </a:fld>
            <a:r>
              <a:rPr lang="de-DE" smtClean="0"/>
              <a:t>/82</a:t>
            </a:r>
          </a:p>
        </p:txBody>
      </p:sp>
      <p:sp>
        <p:nvSpPr>
          <p:cNvPr id="5125" name="Rectangle 2"/>
          <p:cNvSpPr>
            <a:spLocks noGrp="1" noChangeArrowheads="1"/>
          </p:cNvSpPr>
          <p:nvPr>
            <p:ph type="title"/>
          </p:nvPr>
        </p:nvSpPr>
        <p:spPr/>
        <p:txBody>
          <a:bodyPr/>
          <a:lstStyle/>
          <a:p>
            <a:pPr eaLnBrk="1" hangingPunct="1"/>
            <a:r>
              <a:rPr lang="de-DE" smtClean="0"/>
              <a:t>Quellenangaben:</a:t>
            </a:r>
          </a:p>
        </p:txBody>
      </p:sp>
      <p:sp>
        <p:nvSpPr>
          <p:cNvPr id="5126" name="Rectangle 3"/>
          <p:cNvSpPr>
            <a:spLocks noGrp="1" noChangeArrowheads="1"/>
          </p:cNvSpPr>
          <p:nvPr>
            <p:ph type="body" idx="1"/>
          </p:nvPr>
        </p:nvSpPr>
        <p:spPr>
          <a:xfrm>
            <a:off x="179388" y="1341438"/>
            <a:ext cx="8964612" cy="5113337"/>
          </a:xfrm>
        </p:spPr>
        <p:txBody>
          <a:bodyPr/>
          <a:lstStyle/>
          <a:p>
            <a:pPr eaLnBrk="1" hangingPunct="1">
              <a:lnSpc>
                <a:spcPct val="80000"/>
              </a:lnSpc>
            </a:pPr>
            <a:r>
              <a:rPr lang="de-DE" sz="2000" smtClean="0"/>
              <a:t>Anton PELINKA, Grundzüge der Politikwissenschaft.</a:t>
            </a:r>
            <a:br>
              <a:rPr lang="de-DE" sz="2000" smtClean="0"/>
            </a:br>
            <a:r>
              <a:rPr lang="de-DE" sz="2000" smtClean="0"/>
              <a:t>Wien-Köln-Weimar 2004 (UTB)</a:t>
            </a:r>
          </a:p>
          <a:p>
            <a:pPr eaLnBrk="1" hangingPunct="1">
              <a:lnSpc>
                <a:spcPct val="80000"/>
              </a:lnSpc>
            </a:pPr>
            <a:r>
              <a:rPr lang="de-DE" sz="2000" smtClean="0"/>
              <a:t>Marcus LLANQUE u. a. (Hg.), Politische Theorie und Ideengeschichte.</a:t>
            </a:r>
            <a:br>
              <a:rPr lang="de-DE" sz="2000" smtClean="0"/>
            </a:br>
            <a:r>
              <a:rPr lang="de-DE" sz="2000" smtClean="0"/>
              <a:t>Berlin 2007 (Akademie)</a:t>
            </a:r>
          </a:p>
          <a:p>
            <a:pPr eaLnBrk="1" hangingPunct="1">
              <a:lnSpc>
                <a:spcPct val="80000"/>
              </a:lnSpc>
            </a:pPr>
            <a:r>
              <a:rPr lang="de-DE" sz="2000" smtClean="0"/>
              <a:t>Dieter NOHLEN (Hg.), Lexikon der Politik. Bd. 1: Politische Theorien.</a:t>
            </a:r>
            <a:br>
              <a:rPr lang="de-DE" sz="2000" smtClean="0"/>
            </a:br>
            <a:r>
              <a:rPr lang="de-DE" sz="2000" smtClean="0"/>
              <a:t>München 1995 (Beck)</a:t>
            </a:r>
          </a:p>
          <a:p>
            <a:pPr eaLnBrk="1" hangingPunct="1">
              <a:lnSpc>
                <a:spcPct val="80000"/>
              </a:lnSpc>
            </a:pPr>
            <a:r>
              <a:rPr lang="de-DE" sz="2000" smtClean="0"/>
              <a:t>Norbert HOERSTER (Hg.), Klassische Texte der Staatsphilosophie. München 1976 (dtv)</a:t>
            </a:r>
          </a:p>
          <a:p>
            <a:pPr eaLnBrk="1" hangingPunct="1">
              <a:lnSpc>
                <a:spcPct val="80000"/>
              </a:lnSpc>
            </a:pPr>
            <a:r>
              <a:rPr lang="de-DE" sz="2000" smtClean="0"/>
              <a:t>Helmut SWOBODA (Hg.), Der Traum vom besten Staat.</a:t>
            </a:r>
            <a:br>
              <a:rPr lang="de-DE" sz="2000" smtClean="0"/>
            </a:br>
            <a:r>
              <a:rPr lang="de-DE" sz="2000" smtClean="0"/>
              <a:t>Texte aus Utopien von Platon bis Morris. München ²1975 (dtv)</a:t>
            </a:r>
          </a:p>
          <a:p>
            <a:pPr eaLnBrk="1" hangingPunct="1">
              <a:lnSpc>
                <a:spcPct val="80000"/>
              </a:lnSpc>
            </a:pPr>
            <a:r>
              <a:rPr lang="de-DE" sz="2000" smtClean="0"/>
              <a:t>Norbert HOERSTER (Hg.), Recht und Moral. Texte zur Rechtsphilosophie. München 1977 (dtv)</a:t>
            </a:r>
          </a:p>
          <a:p>
            <a:pPr eaLnBrk="1" hangingPunct="1">
              <a:lnSpc>
                <a:spcPct val="80000"/>
              </a:lnSpc>
            </a:pPr>
            <a:r>
              <a:rPr lang="de-DE" sz="2000" smtClean="0"/>
              <a:t>Benjamin KNEIHS, Verfassungsrecht</a:t>
            </a:r>
            <a:br>
              <a:rPr lang="de-DE" sz="2000" smtClean="0"/>
            </a:br>
            <a:r>
              <a:rPr lang="de-DE" sz="2000" smtClean="0"/>
              <a:t>(Skriptum Wien – Zlabern 2002)</a:t>
            </a:r>
          </a:p>
          <a:p>
            <a:pPr eaLnBrk="1" hangingPunct="1">
              <a:lnSpc>
                <a:spcPct val="80000"/>
              </a:lnSpc>
            </a:pPr>
            <a:r>
              <a:rPr lang="de-DE" sz="2000" smtClean="0"/>
              <a:t>Thomas KNOB, Philosophie – ein Abriss.</a:t>
            </a:r>
            <a:br>
              <a:rPr lang="de-DE" sz="2000" smtClean="0"/>
            </a:br>
            <a:r>
              <a:rPr lang="de-DE" sz="2000" smtClean="0"/>
              <a:t>Wien 2003 (Skriptum)</a:t>
            </a:r>
          </a:p>
          <a:p>
            <a:pPr eaLnBrk="1" hangingPunct="1">
              <a:lnSpc>
                <a:spcPct val="80000"/>
              </a:lnSpc>
            </a:pPr>
            <a:r>
              <a:rPr lang="de-DE" sz="2000" smtClean="0"/>
              <a:t>dtv-Atlas zur Philosophie. München 1991 (dtv)</a:t>
            </a:r>
          </a:p>
          <a:p>
            <a:pPr eaLnBrk="1" hangingPunct="1">
              <a:lnSpc>
                <a:spcPct val="80000"/>
              </a:lnSpc>
            </a:pPr>
            <a:r>
              <a:rPr lang="de-DE" sz="2000" smtClean="0"/>
              <a:t>http://de.wikipedia.org und andere Webseiten</a:t>
            </a:r>
          </a:p>
        </p:txBody>
      </p:sp>
      <p:sp>
        <p:nvSpPr>
          <p:cNvPr id="5127" name="Text Box 7"/>
          <p:cNvSpPr txBox="1">
            <a:spLocks noChangeArrowheads="1"/>
          </p:cNvSpPr>
          <p:nvPr/>
        </p:nvSpPr>
        <p:spPr bwMode="auto">
          <a:xfrm>
            <a:off x="936625" y="5434013"/>
            <a:ext cx="4211638" cy="366712"/>
          </a:xfrm>
          <a:prstGeom prst="rect">
            <a:avLst/>
          </a:prstGeom>
          <a:noFill/>
          <a:ln w="9525">
            <a:noFill/>
            <a:miter lim="800000"/>
            <a:headEnd/>
            <a:tailEnd/>
          </a:ln>
        </p:spPr>
        <p:txBody>
          <a:bodyPr>
            <a:spAutoFit/>
          </a:bodyPr>
          <a:lstStyle/>
          <a:p>
            <a:pPr>
              <a:spcBef>
                <a:spcPct val="20000"/>
              </a:spcBef>
            </a:pPr>
            <a:endParaRPr lang="de-DE"/>
          </a:p>
        </p:txBody>
      </p:sp>
    </p:spTree>
  </p:cSld>
  <p:clrMapOvr>
    <a:masterClrMapping/>
  </p:clrMapOvr>
  <p:transition>
    <p:sndAc>
      <p:stSnd>
        <p:snd r:embed="rId3"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umsplatzhalter 3"/>
          <p:cNvSpPr>
            <a:spLocks noGrp="1"/>
          </p:cNvSpPr>
          <p:nvPr>
            <p:ph type="dt" sz="quarter" idx="10"/>
          </p:nvPr>
        </p:nvSpPr>
        <p:spPr>
          <a:noFill/>
        </p:spPr>
        <p:txBody>
          <a:bodyPr/>
          <a:lstStyle/>
          <a:p>
            <a:fld id="{99706952-23EA-49EC-B6EF-3D7EDA23A415}" type="datetime1">
              <a:rPr lang="de-DE" smtClean="0"/>
              <a:pPr/>
              <a:t>04.11.2023</a:t>
            </a:fld>
            <a:endParaRPr lang="de-DE" smtClean="0"/>
          </a:p>
        </p:txBody>
      </p:sp>
      <p:sp>
        <p:nvSpPr>
          <p:cNvPr id="23555" name="Fußzeilenplatzhalter 4"/>
          <p:cNvSpPr>
            <a:spLocks noGrp="1"/>
          </p:cNvSpPr>
          <p:nvPr>
            <p:ph type="ftr" sz="quarter" idx="11"/>
          </p:nvPr>
        </p:nvSpPr>
        <p:spPr>
          <a:noFill/>
        </p:spPr>
        <p:txBody>
          <a:bodyPr/>
          <a:lstStyle/>
          <a:p>
            <a:r>
              <a:rPr lang="de-DE" smtClean="0"/>
              <a:t>GESCHICHTE POLITISCHER IDEEN - © Thomas Knob 2007</a:t>
            </a:r>
          </a:p>
        </p:txBody>
      </p:sp>
      <p:sp>
        <p:nvSpPr>
          <p:cNvPr id="23556" name="Foliennummernplatzhalter 5"/>
          <p:cNvSpPr>
            <a:spLocks noGrp="1"/>
          </p:cNvSpPr>
          <p:nvPr>
            <p:ph type="sldNum" sz="quarter" idx="12"/>
          </p:nvPr>
        </p:nvSpPr>
        <p:spPr>
          <a:noFill/>
        </p:spPr>
        <p:txBody>
          <a:bodyPr/>
          <a:lstStyle/>
          <a:p>
            <a:fld id="{870E79D0-A186-4BA3-9128-B978538FE18B}" type="slidenum">
              <a:rPr lang="de-DE" smtClean="0"/>
              <a:pPr/>
              <a:t>20</a:t>
            </a:fld>
            <a:r>
              <a:rPr lang="de-DE" smtClean="0"/>
              <a:t>/82</a:t>
            </a:r>
          </a:p>
        </p:txBody>
      </p:sp>
      <p:sp>
        <p:nvSpPr>
          <p:cNvPr id="23557" name="Rectangle 2"/>
          <p:cNvSpPr>
            <a:spLocks noGrp="1" noChangeArrowheads="1"/>
          </p:cNvSpPr>
          <p:nvPr>
            <p:ph type="title"/>
          </p:nvPr>
        </p:nvSpPr>
        <p:spPr/>
        <p:txBody>
          <a:bodyPr/>
          <a:lstStyle/>
          <a:p>
            <a:pPr eaLnBrk="1" hangingPunct="1"/>
            <a:r>
              <a:rPr lang="de-DE" smtClean="0"/>
              <a:t>Politische Ideen (7): Mittelalter</a:t>
            </a:r>
          </a:p>
        </p:txBody>
      </p:sp>
      <p:sp>
        <p:nvSpPr>
          <p:cNvPr id="73731" name="Rectangle 3"/>
          <p:cNvSpPr>
            <a:spLocks noGrp="1" noChangeArrowheads="1"/>
          </p:cNvSpPr>
          <p:nvPr>
            <p:ph type="body" idx="1"/>
          </p:nvPr>
        </p:nvSpPr>
        <p:spPr>
          <a:xfrm>
            <a:off x="395288" y="1412875"/>
            <a:ext cx="8569325" cy="4895850"/>
          </a:xfrm>
        </p:spPr>
        <p:txBody>
          <a:bodyPr/>
          <a:lstStyle/>
          <a:p>
            <a:pPr eaLnBrk="1" hangingPunct="1">
              <a:lnSpc>
                <a:spcPct val="90000"/>
              </a:lnSpc>
            </a:pPr>
            <a:r>
              <a:rPr lang="de-DE" b="1" i="1" smtClean="0"/>
              <a:t>Scholastische Naturrechtslehre:</a:t>
            </a:r>
            <a:r>
              <a:rPr lang="de-DE" smtClean="0"/>
              <a:t> drückt die soziale (</a:t>
            </a:r>
            <a:r>
              <a:rPr lang="de-DE" i="1" smtClean="0"/>
              <a:t>Feudalismus</a:t>
            </a:r>
            <a:r>
              <a:rPr lang="de-DE" smtClean="0"/>
              <a:t>), politische (</a:t>
            </a:r>
            <a:r>
              <a:rPr lang="de-DE" i="1" smtClean="0"/>
              <a:t>Lehenspyramide</a:t>
            </a:r>
            <a:r>
              <a:rPr lang="de-DE" smtClean="0"/>
              <a:t>) und religiöse (</a:t>
            </a:r>
            <a:r>
              <a:rPr lang="de-DE" i="1" smtClean="0"/>
              <a:t>Katholizismus</a:t>
            </a:r>
            <a:r>
              <a:rPr lang="de-DE" smtClean="0"/>
              <a:t>) Geschlossenheit der damaligen Gesell-schaft, die als natürlich empfunden wird, aus. (z.B. </a:t>
            </a:r>
            <a:r>
              <a:rPr lang="de-DE" i="1" smtClean="0"/>
              <a:t>Gottes-gnadentum</a:t>
            </a:r>
            <a:r>
              <a:rPr lang="de-DE" smtClean="0"/>
              <a:t> als Begründung für Herrschaftsansprüche) </a:t>
            </a:r>
          </a:p>
          <a:p>
            <a:pPr eaLnBrk="1" hangingPunct="1">
              <a:lnSpc>
                <a:spcPct val="90000"/>
              </a:lnSpc>
              <a:buFontTx/>
              <a:buNone/>
            </a:pPr>
            <a:r>
              <a:rPr lang="de-DE" i="1" smtClean="0"/>
              <a:t>	Hauptaussage:</a:t>
            </a:r>
            <a:r>
              <a:rPr lang="de-DE" smtClean="0"/>
              <a:t> In der politischen Ordnung spiegelt sich die göttliche Ordnung. Sie ist daher nicht in Frage zu stellen.</a:t>
            </a:r>
          </a:p>
          <a:p>
            <a:pPr eaLnBrk="1" hangingPunct="1">
              <a:lnSpc>
                <a:spcPct val="90000"/>
              </a:lnSpc>
            </a:pPr>
            <a:r>
              <a:rPr lang="de-DE" i="1" smtClean="0"/>
              <a:t>Vertreter:</a:t>
            </a:r>
            <a:r>
              <a:rPr lang="de-DE" smtClean="0"/>
              <a:t> </a:t>
            </a:r>
            <a:r>
              <a:rPr lang="de-DE" b="1" smtClean="0"/>
              <a:t>Thomas von Aquin</a:t>
            </a:r>
            <a:r>
              <a:rPr lang="de-DE" smtClean="0"/>
              <a:t>. In der </a:t>
            </a:r>
            <a:r>
              <a:rPr lang="de-DE" i="1" smtClean="0"/>
              <a:t>Summa theologica</a:t>
            </a:r>
            <a:r>
              <a:rPr lang="de-DE" smtClean="0"/>
              <a:t> (1265-1273) begründet er alle politische Autorität aus Gott.</a:t>
            </a:r>
          </a:p>
          <a:p>
            <a:pPr eaLnBrk="1" hangingPunct="1">
              <a:lnSpc>
                <a:spcPct val="90000"/>
              </a:lnSpc>
              <a:buFontTx/>
              <a:buNone/>
            </a:pPr>
            <a:r>
              <a:rPr lang="de-DE" smtClean="0"/>
              <a:t>	- Natur (mittelbares Wirken Gottes; Folge der Schöpfung)</a:t>
            </a:r>
          </a:p>
          <a:p>
            <a:pPr eaLnBrk="1" hangingPunct="1">
              <a:lnSpc>
                <a:spcPct val="90000"/>
              </a:lnSpc>
              <a:buFontTx/>
              <a:buNone/>
            </a:pPr>
            <a:r>
              <a:rPr lang="de-DE" smtClean="0"/>
              <a:t>	- Gnade (unmittelbares Wirken Gottes)</a:t>
            </a:r>
          </a:p>
          <a:p>
            <a:pPr eaLnBrk="1" hangingPunct="1">
              <a:lnSpc>
                <a:spcPct val="90000"/>
              </a:lnSpc>
              <a:buFontTx/>
              <a:buNone/>
            </a:pPr>
            <a:r>
              <a:rPr lang="de-DE" smtClean="0"/>
              <a:t>	- Politik soll Glück gewährleisten (höchstes irdisches Ziel)</a:t>
            </a:r>
          </a:p>
          <a:p>
            <a:pPr eaLnBrk="1" hangingPunct="1">
              <a:lnSpc>
                <a:spcPct val="90000"/>
              </a:lnSpc>
              <a:buFontTx/>
              <a:buNone/>
            </a:pPr>
            <a:r>
              <a:rPr lang="de-DE" smtClean="0"/>
              <a:t>	- Über der Politik: Erlösung (höchstes überirdisches Ziel)</a:t>
            </a:r>
          </a:p>
          <a:p>
            <a:pPr eaLnBrk="1" hangingPunct="1">
              <a:lnSpc>
                <a:spcPct val="90000"/>
              </a:lnSpc>
              <a:buFontTx/>
              <a:buNone/>
            </a:pPr>
            <a:endParaRPr lang="de-DE" smtClean="0"/>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20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fade">
                                      <p:cBhvr>
                                        <p:cTn id="12" dur="20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fade">
                                      <p:cBhvr>
                                        <p:cTn id="17" dur="2000"/>
                                        <p:tgtEl>
                                          <p:spTgt spid="73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fade">
                                      <p:cBhvr>
                                        <p:cTn id="22" dur="2000"/>
                                        <p:tgtEl>
                                          <p:spTgt spid="73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Effect transition="in" filter="fade">
                                      <p:cBhvr>
                                        <p:cTn id="27" dur="2000"/>
                                        <p:tgtEl>
                                          <p:spTgt spid="737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731">
                                            <p:txEl>
                                              <p:pRg st="5" end="5"/>
                                            </p:txEl>
                                          </p:spTgt>
                                        </p:tgtEl>
                                        <p:attrNameLst>
                                          <p:attrName>style.visibility</p:attrName>
                                        </p:attrNameLst>
                                      </p:cBhvr>
                                      <p:to>
                                        <p:strVal val="visible"/>
                                      </p:to>
                                    </p:set>
                                    <p:animEffect transition="in" filter="fade">
                                      <p:cBhvr>
                                        <p:cTn id="32" dur="2000"/>
                                        <p:tgtEl>
                                          <p:spTgt spid="737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3731">
                                            <p:txEl>
                                              <p:pRg st="6" end="6"/>
                                            </p:txEl>
                                          </p:spTgt>
                                        </p:tgtEl>
                                        <p:attrNameLst>
                                          <p:attrName>style.visibility</p:attrName>
                                        </p:attrNameLst>
                                      </p:cBhvr>
                                      <p:to>
                                        <p:strVal val="visible"/>
                                      </p:to>
                                    </p:set>
                                    <p:animEffect transition="in" filter="fade">
                                      <p:cBhvr>
                                        <p:cTn id="37" dur="2000"/>
                                        <p:tgtEl>
                                          <p:spTgt spid="73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umsplatzhalter 3"/>
          <p:cNvSpPr>
            <a:spLocks noGrp="1"/>
          </p:cNvSpPr>
          <p:nvPr>
            <p:ph type="dt" sz="quarter" idx="10"/>
          </p:nvPr>
        </p:nvSpPr>
        <p:spPr>
          <a:noFill/>
        </p:spPr>
        <p:txBody>
          <a:bodyPr/>
          <a:lstStyle/>
          <a:p>
            <a:fld id="{E7A56F29-E42B-4602-A30C-0EFD130E4BC7}" type="datetime1">
              <a:rPr lang="de-DE" smtClean="0"/>
              <a:pPr/>
              <a:t>04.11.2023</a:t>
            </a:fld>
            <a:endParaRPr lang="de-DE" smtClean="0"/>
          </a:p>
        </p:txBody>
      </p:sp>
      <p:sp>
        <p:nvSpPr>
          <p:cNvPr id="24579" name="Fußzeilenplatzhalter 4"/>
          <p:cNvSpPr>
            <a:spLocks noGrp="1"/>
          </p:cNvSpPr>
          <p:nvPr>
            <p:ph type="ftr" sz="quarter" idx="11"/>
          </p:nvPr>
        </p:nvSpPr>
        <p:spPr>
          <a:noFill/>
        </p:spPr>
        <p:txBody>
          <a:bodyPr/>
          <a:lstStyle/>
          <a:p>
            <a:r>
              <a:rPr lang="de-DE" smtClean="0"/>
              <a:t>GESCHICHTE POLITISCHER IDEEN - © Thomas Knob 2007</a:t>
            </a:r>
          </a:p>
        </p:txBody>
      </p:sp>
      <p:sp>
        <p:nvSpPr>
          <p:cNvPr id="24580" name="Foliennummernplatzhalter 5"/>
          <p:cNvSpPr>
            <a:spLocks noGrp="1"/>
          </p:cNvSpPr>
          <p:nvPr>
            <p:ph type="sldNum" sz="quarter" idx="12"/>
          </p:nvPr>
        </p:nvSpPr>
        <p:spPr>
          <a:noFill/>
        </p:spPr>
        <p:txBody>
          <a:bodyPr/>
          <a:lstStyle/>
          <a:p>
            <a:fld id="{1AA54A38-4215-4111-BB40-175E65287E72}" type="slidenum">
              <a:rPr lang="de-DE" smtClean="0"/>
              <a:pPr/>
              <a:t>21</a:t>
            </a:fld>
            <a:r>
              <a:rPr lang="de-DE" smtClean="0"/>
              <a:t>/82</a:t>
            </a:r>
          </a:p>
        </p:txBody>
      </p:sp>
      <p:sp>
        <p:nvSpPr>
          <p:cNvPr id="24581" name="Rectangle 2"/>
          <p:cNvSpPr>
            <a:spLocks noGrp="1" noChangeArrowheads="1"/>
          </p:cNvSpPr>
          <p:nvPr>
            <p:ph type="title"/>
          </p:nvPr>
        </p:nvSpPr>
        <p:spPr/>
        <p:txBody>
          <a:bodyPr/>
          <a:lstStyle/>
          <a:p>
            <a:pPr eaLnBrk="1" hangingPunct="1"/>
            <a:r>
              <a:rPr lang="de-DE" smtClean="0"/>
              <a:t>Politische Ideen (8): 16. Jh. (Morus)</a:t>
            </a:r>
          </a:p>
        </p:txBody>
      </p:sp>
      <p:sp>
        <p:nvSpPr>
          <p:cNvPr id="74755" name="Rectangle 3"/>
          <p:cNvSpPr>
            <a:spLocks noGrp="1" noChangeArrowheads="1"/>
          </p:cNvSpPr>
          <p:nvPr>
            <p:ph type="body" idx="1"/>
          </p:nvPr>
        </p:nvSpPr>
        <p:spPr>
          <a:xfrm>
            <a:off x="323850" y="1412875"/>
            <a:ext cx="8569325" cy="4968875"/>
          </a:xfrm>
        </p:spPr>
        <p:txBody>
          <a:bodyPr/>
          <a:lstStyle/>
          <a:p>
            <a:pPr marL="0" indent="0" eaLnBrk="1" hangingPunct="1">
              <a:lnSpc>
                <a:spcPct val="90000"/>
              </a:lnSpc>
              <a:buFontTx/>
              <a:buNone/>
            </a:pPr>
            <a:r>
              <a:rPr lang="de-DE" smtClean="0"/>
              <a:t>Im </a:t>
            </a:r>
            <a:r>
              <a:rPr lang="de-DE" i="1" smtClean="0"/>
              <a:t>Humanismus</a:t>
            </a:r>
            <a:r>
              <a:rPr lang="de-DE" smtClean="0"/>
              <a:t>, der </a:t>
            </a:r>
            <a:r>
              <a:rPr lang="de-DE" i="1" smtClean="0"/>
              <a:t>Reformation</a:t>
            </a:r>
            <a:r>
              <a:rPr lang="de-DE" smtClean="0"/>
              <a:t> und der </a:t>
            </a:r>
            <a:r>
              <a:rPr lang="de-DE" i="1" smtClean="0"/>
              <a:t>Renaissance</a:t>
            </a:r>
            <a:r>
              <a:rPr lang="de-DE" smtClean="0"/>
              <a:t> Aufbrechen der sozialen, religiösen, geographischen und politischen Geschlossenheit des Mittelalters. Es entstehen </a:t>
            </a:r>
            <a:r>
              <a:rPr lang="de-DE" b="1" i="1" smtClean="0"/>
              <a:t>Utopien</a:t>
            </a:r>
            <a:r>
              <a:rPr lang="de-DE" smtClean="0"/>
              <a:t> (nicht verwirklichte Gesellschaftsentwürfe): </a:t>
            </a:r>
          </a:p>
          <a:p>
            <a:pPr marL="0" indent="0" eaLnBrk="1" hangingPunct="1">
              <a:lnSpc>
                <a:spcPct val="90000"/>
              </a:lnSpc>
              <a:buFontTx/>
              <a:buNone/>
            </a:pPr>
            <a:endParaRPr lang="de-DE" sz="1000" smtClean="0"/>
          </a:p>
          <a:p>
            <a:pPr marL="0" indent="0" eaLnBrk="1" hangingPunct="1">
              <a:lnSpc>
                <a:spcPct val="90000"/>
              </a:lnSpc>
              <a:buFontTx/>
              <a:buNone/>
            </a:pPr>
            <a:r>
              <a:rPr lang="de-DE" smtClean="0"/>
              <a:t>Eine der ersten ist der Roman </a:t>
            </a:r>
            <a:r>
              <a:rPr lang="de-DE" i="1" smtClean="0"/>
              <a:t>De optimo rei publicae statu, deque nova insula Utopia</a:t>
            </a:r>
            <a:r>
              <a:rPr lang="de-DE" smtClean="0"/>
              <a:t> von </a:t>
            </a:r>
            <a:r>
              <a:rPr lang="de-DE" b="1" smtClean="0"/>
              <a:t>Thomas Morus</a:t>
            </a:r>
            <a:r>
              <a:rPr lang="de-DE" smtClean="0"/>
              <a:t> (1516), von dem sich der Begriff der </a:t>
            </a:r>
            <a:r>
              <a:rPr lang="de-DE" i="1" smtClean="0"/>
              <a:t>Utopie</a:t>
            </a:r>
            <a:r>
              <a:rPr lang="de-DE" smtClean="0"/>
              <a:t> ableitet. Er skizziert, die Missstände der bestehenden Staatsformen in England und Frankreich kritisierend, das Idealbild eines humanistischen Zusammenlebens in einer christlich-hedonistischen Gesellschaft, die auf der Philosophie von Epikur beruht. Auf der in der Neuen Welt angesiedelten Insel ist das Privateigentum beseitigt und jeder zur Arbeit verpflichtet. Unabwendbare Kriege werden von Söldnern geführt.</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 calcmode="lin" valueType="num">
                                      <p:cBhvr additive="base">
                                        <p:cTn id="13"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umsplatzhalter 5"/>
          <p:cNvSpPr>
            <a:spLocks noGrp="1"/>
          </p:cNvSpPr>
          <p:nvPr>
            <p:ph type="dt" sz="quarter" idx="10"/>
          </p:nvPr>
        </p:nvSpPr>
        <p:spPr>
          <a:noFill/>
        </p:spPr>
        <p:txBody>
          <a:bodyPr/>
          <a:lstStyle/>
          <a:p>
            <a:fld id="{17998B29-0DD7-4FE2-9FDF-4463CABC972F}" type="datetime1">
              <a:rPr lang="de-DE" smtClean="0"/>
              <a:pPr/>
              <a:t>04.11.2023</a:t>
            </a:fld>
            <a:endParaRPr lang="de-DE" smtClean="0"/>
          </a:p>
        </p:txBody>
      </p:sp>
      <p:sp>
        <p:nvSpPr>
          <p:cNvPr id="25603" name="Fußzeilenplatzhalter 6"/>
          <p:cNvSpPr>
            <a:spLocks noGrp="1"/>
          </p:cNvSpPr>
          <p:nvPr>
            <p:ph type="ftr" sz="quarter" idx="11"/>
          </p:nvPr>
        </p:nvSpPr>
        <p:spPr>
          <a:noFill/>
        </p:spPr>
        <p:txBody>
          <a:bodyPr/>
          <a:lstStyle/>
          <a:p>
            <a:r>
              <a:rPr lang="de-DE" smtClean="0"/>
              <a:t>GESCHICHTE POLITISCHER IDEEN - © Thomas Knob 2007</a:t>
            </a:r>
          </a:p>
        </p:txBody>
      </p:sp>
      <p:sp>
        <p:nvSpPr>
          <p:cNvPr id="25604" name="Foliennummernplatzhalter 7"/>
          <p:cNvSpPr>
            <a:spLocks noGrp="1"/>
          </p:cNvSpPr>
          <p:nvPr>
            <p:ph type="sldNum" sz="quarter" idx="12"/>
          </p:nvPr>
        </p:nvSpPr>
        <p:spPr>
          <a:noFill/>
        </p:spPr>
        <p:txBody>
          <a:bodyPr/>
          <a:lstStyle/>
          <a:p>
            <a:fld id="{6458EBB0-6A82-4A7B-ADB5-503892ECE728}" type="slidenum">
              <a:rPr lang="de-DE" smtClean="0"/>
              <a:pPr/>
              <a:t>22</a:t>
            </a:fld>
            <a:r>
              <a:rPr lang="de-DE" smtClean="0"/>
              <a:t>/82</a:t>
            </a:r>
          </a:p>
        </p:txBody>
      </p:sp>
      <p:sp>
        <p:nvSpPr>
          <p:cNvPr id="25605" name="Rectangle 2"/>
          <p:cNvSpPr>
            <a:spLocks noGrp="1" noChangeArrowheads="1"/>
          </p:cNvSpPr>
          <p:nvPr>
            <p:ph type="title"/>
          </p:nvPr>
        </p:nvSpPr>
        <p:spPr/>
        <p:txBody>
          <a:bodyPr/>
          <a:lstStyle/>
          <a:p>
            <a:pPr eaLnBrk="1" hangingPunct="1"/>
            <a:r>
              <a:rPr lang="de-DE" smtClean="0"/>
              <a:t>Politische Ideen (7-8): Bilder</a:t>
            </a:r>
          </a:p>
        </p:txBody>
      </p:sp>
      <p:sp>
        <p:nvSpPr>
          <p:cNvPr id="25606" name="Rectangle 3"/>
          <p:cNvSpPr>
            <a:spLocks noGrp="1" noChangeArrowheads="1"/>
          </p:cNvSpPr>
          <p:nvPr>
            <p:ph type="body" sz="half" idx="1"/>
          </p:nvPr>
        </p:nvSpPr>
        <p:spPr>
          <a:xfrm>
            <a:off x="179388" y="5662613"/>
            <a:ext cx="8785225" cy="719137"/>
          </a:xfrm>
        </p:spPr>
        <p:txBody>
          <a:bodyPr/>
          <a:lstStyle/>
          <a:p>
            <a:pPr algn="ctr" eaLnBrk="1" hangingPunct="1">
              <a:lnSpc>
                <a:spcPct val="90000"/>
              </a:lnSpc>
              <a:buFontTx/>
              <a:buNone/>
            </a:pPr>
            <a:r>
              <a:rPr lang="de-DE" sz="2000" b="1" smtClean="0"/>
              <a:t>Thomas von Aquin                         Thomas More (Morus)</a:t>
            </a:r>
          </a:p>
          <a:p>
            <a:pPr algn="ctr" eaLnBrk="1" hangingPunct="1">
              <a:lnSpc>
                <a:spcPct val="90000"/>
              </a:lnSpc>
              <a:buFontTx/>
              <a:buNone/>
            </a:pPr>
            <a:r>
              <a:rPr lang="de-DE" sz="2000" b="1" smtClean="0"/>
              <a:t>     (~1225-1274)                               (1478-1535; Köpfung)</a:t>
            </a:r>
          </a:p>
        </p:txBody>
      </p:sp>
      <p:pic>
        <p:nvPicPr>
          <p:cNvPr id="80904" name="Picture 8" descr="ThomasvonAquin"/>
          <p:cNvPicPr>
            <a:picLocks noGrp="1" noChangeAspect="1" noChangeArrowheads="1"/>
          </p:cNvPicPr>
          <p:nvPr>
            <p:ph sz="quarter" idx="2"/>
          </p:nvPr>
        </p:nvPicPr>
        <p:blipFill>
          <a:blip r:embed="rId3" cstate="print"/>
          <a:srcRect/>
          <a:stretch>
            <a:fillRect/>
          </a:stretch>
        </p:blipFill>
        <p:spPr>
          <a:xfrm>
            <a:off x="947738" y="1628775"/>
            <a:ext cx="2819400" cy="3887788"/>
          </a:xfrm>
          <a:noFill/>
        </p:spPr>
      </p:pic>
      <p:pic>
        <p:nvPicPr>
          <p:cNvPr id="80906" name="Picture 10" descr="ThomasMorus"/>
          <p:cNvPicPr>
            <a:picLocks noGrp="1" noChangeAspect="1" noChangeArrowheads="1"/>
          </p:cNvPicPr>
          <p:nvPr>
            <p:ph sz="quarter" idx="3"/>
          </p:nvPr>
        </p:nvPicPr>
        <p:blipFill>
          <a:blip r:embed="rId4" cstate="print"/>
          <a:srcRect/>
          <a:stretch>
            <a:fillRect/>
          </a:stretch>
        </p:blipFill>
        <p:spPr>
          <a:xfrm>
            <a:off x="5092700" y="1628775"/>
            <a:ext cx="3001963" cy="3887788"/>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0904"/>
                                        </p:tgtEl>
                                        <p:attrNameLst>
                                          <p:attrName>style.visibility</p:attrName>
                                        </p:attrNameLst>
                                      </p:cBhvr>
                                      <p:to>
                                        <p:strVal val="visible"/>
                                      </p:to>
                                    </p:set>
                                    <p:animEffect transition="in" filter="wedge">
                                      <p:cBhvr>
                                        <p:cTn id="7" dur="2000"/>
                                        <p:tgtEl>
                                          <p:spTgt spid="8090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0906"/>
                                        </p:tgtEl>
                                        <p:attrNameLst>
                                          <p:attrName>style.visibility</p:attrName>
                                        </p:attrNameLst>
                                      </p:cBhvr>
                                      <p:to>
                                        <p:strVal val="visible"/>
                                      </p:to>
                                    </p:set>
                                    <p:animEffect transition="in" filter="wedge">
                                      <p:cBhvr>
                                        <p:cTn id="12" dur="2000"/>
                                        <p:tgtEl>
                                          <p:spTgt spid="80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fld id="{02F55046-6F88-4228-B711-691A68243543}" type="datetime1">
              <a:rPr lang="de-DE" smtClean="0"/>
              <a:pPr/>
              <a:t>04.11.2023</a:t>
            </a:fld>
            <a:endParaRPr lang="de-DE" smtClean="0"/>
          </a:p>
        </p:txBody>
      </p:sp>
      <p:sp>
        <p:nvSpPr>
          <p:cNvPr id="26627" name="Fußzeilenplatzhalter 4"/>
          <p:cNvSpPr>
            <a:spLocks noGrp="1"/>
          </p:cNvSpPr>
          <p:nvPr>
            <p:ph type="ftr" sz="quarter" idx="11"/>
          </p:nvPr>
        </p:nvSpPr>
        <p:spPr>
          <a:noFill/>
        </p:spPr>
        <p:txBody>
          <a:bodyPr/>
          <a:lstStyle/>
          <a:p>
            <a:r>
              <a:rPr lang="de-DE" smtClean="0"/>
              <a:t>GESCHICHTE POLITISCHER IDEEN - © Thomas Knob 2007</a:t>
            </a:r>
          </a:p>
        </p:txBody>
      </p:sp>
      <p:sp>
        <p:nvSpPr>
          <p:cNvPr id="26628" name="Foliennummernplatzhalter 5"/>
          <p:cNvSpPr>
            <a:spLocks noGrp="1"/>
          </p:cNvSpPr>
          <p:nvPr>
            <p:ph type="sldNum" sz="quarter" idx="12"/>
          </p:nvPr>
        </p:nvSpPr>
        <p:spPr>
          <a:noFill/>
        </p:spPr>
        <p:txBody>
          <a:bodyPr/>
          <a:lstStyle/>
          <a:p>
            <a:fld id="{BBBEA58F-4E00-4CCE-AF4D-2702A0D0229E}" type="slidenum">
              <a:rPr lang="de-DE" smtClean="0"/>
              <a:pPr/>
              <a:t>23</a:t>
            </a:fld>
            <a:r>
              <a:rPr lang="de-DE" smtClean="0"/>
              <a:t>/82</a:t>
            </a:r>
          </a:p>
        </p:txBody>
      </p:sp>
      <p:sp>
        <p:nvSpPr>
          <p:cNvPr id="26629" name="Rectangle 2"/>
          <p:cNvSpPr>
            <a:spLocks noGrp="1" noChangeArrowheads="1"/>
          </p:cNvSpPr>
          <p:nvPr>
            <p:ph type="title"/>
          </p:nvPr>
        </p:nvSpPr>
        <p:spPr/>
        <p:txBody>
          <a:bodyPr/>
          <a:lstStyle/>
          <a:p>
            <a:pPr eaLnBrk="1" hangingPunct="1"/>
            <a:r>
              <a:rPr lang="de-DE" sz="3200" smtClean="0"/>
              <a:t>Politische Ideen (9): 16. Jh. (Machiavelli)</a:t>
            </a:r>
          </a:p>
        </p:txBody>
      </p:sp>
      <p:sp>
        <p:nvSpPr>
          <p:cNvPr id="81923" name="Rectangle 3"/>
          <p:cNvSpPr>
            <a:spLocks noGrp="1" noChangeArrowheads="1"/>
          </p:cNvSpPr>
          <p:nvPr>
            <p:ph type="body" idx="1"/>
          </p:nvPr>
        </p:nvSpPr>
        <p:spPr>
          <a:xfrm>
            <a:off x="457200" y="1484313"/>
            <a:ext cx="8229600" cy="4968875"/>
          </a:xfrm>
        </p:spPr>
        <p:txBody>
          <a:bodyPr/>
          <a:lstStyle/>
          <a:p>
            <a:pPr marL="0" indent="0" eaLnBrk="1" hangingPunct="1">
              <a:buFontTx/>
              <a:buNone/>
            </a:pPr>
            <a:r>
              <a:rPr lang="de-DE" sz="2000" smtClean="0"/>
              <a:t>Seit der Sprengung der religiösen Geschlossenheit des Mittelalters säkularisiert sich die Herrschaftslegitimation. Vertreter des neuen, weltlichen Politikverständnisses: </a:t>
            </a:r>
            <a:r>
              <a:rPr lang="de-DE" sz="2000" b="1" smtClean="0"/>
              <a:t>Niccolo Machiavelli.</a:t>
            </a:r>
            <a:endParaRPr lang="de-DE" sz="2000" smtClean="0"/>
          </a:p>
          <a:p>
            <a:pPr marL="0" indent="0" eaLnBrk="1" hangingPunct="1">
              <a:buFontTx/>
              <a:buNone/>
            </a:pPr>
            <a:endParaRPr lang="de-DE" sz="1000" smtClean="0"/>
          </a:p>
          <a:p>
            <a:pPr marL="0" indent="0" eaLnBrk="1" hangingPunct="1">
              <a:buFontTx/>
              <a:buNone/>
            </a:pPr>
            <a:r>
              <a:rPr lang="de-DE" sz="2000" smtClean="0"/>
              <a:t>In seinem Werk </a:t>
            </a:r>
            <a:r>
              <a:rPr lang="de-DE" sz="2000" i="1" smtClean="0"/>
              <a:t>Il principe</a:t>
            </a:r>
            <a:r>
              <a:rPr lang="de-DE" sz="2000" smtClean="0"/>
              <a:t> (1513, publiziert postum 1532; einer Art Lehrbuch für Herrscher) wird Macht nicht mehr gerechtfertigt, sondern analysiert. Pessimistisch konstatiert er, dass Politik immer Konflikt bedeute, da der Mensch eigennützig sei. Mächtige würden durch (noch) nicht Mächtige dauernd herausgefordert und mobilisiert. Ein Fürst müsse Realist sein und dürfe, um nicht zugrundezugehen, die Welt, wie sie sei, nicht mit der Welt, wie sie sein solle, verwechseln.</a:t>
            </a:r>
          </a:p>
          <a:p>
            <a:pPr marL="0" indent="0" eaLnBrk="1" hangingPunct="1">
              <a:buFontTx/>
              <a:buNone/>
            </a:pPr>
            <a:endParaRPr lang="de-DE" sz="1000" smtClean="0"/>
          </a:p>
          <a:p>
            <a:pPr marL="0" indent="0" eaLnBrk="1" hangingPunct="1">
              <a:buFontTx/>
              <a:buNone/>
            </a:pPr>
            <a:r>
              <a:rPr lang="de-DE" sz="2000" smtClean="0"/>
              <a:t>Diesen Analysen trägt der </a:t>
            </a:r>
            <a:r>
              <a:rPr lang="de-DE" sz="2000" i="1" smtClean="0"/>
              <a:t>Machiavellismus </a:t>
            </a:r>
            <a:r>
              <a:rPr lang="de-DE" sz="2000" smtClean="0"/>
              <a:t>Rechnung: Um Anarchie zu verhindern und das Gemeinwohl zu erhalten keine Einschränkung des Herrschers durch moralische Normen in einer unmoralischen Welt. </a:t>
            </a:r>
            <a:r>
              <a:rPr lang="de-DE" sz="2000" i="1" smtClean="0"/>
              <a:t>Virtù</a:t>
            </a:r>
            <a:r>
              <a:rPr lang="de-DE" sz="2000" smtClean="0"/>
              <a:t> (Tatkraft) und </a:t>
            </a:r>
            <a:r>
              <a:rPr lang="de-DE" sz="2000" i="1" smtClean="0"/>
              <a:t>fortuna</a:t>
            </a:r>
            <a:r>
              <a:rPr lang="de-DE" sz="2000" smtClean="0"/>
              <a:t> (Glück) bestimmen den Souverän.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20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fade">
                                      <p:cBhvr>
                                        <p:cTn id="12" dur="2000"/>
                                        <p:tgtEl>
                                          <p:spTgt spid="819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23">
                                            <p:txEl>
                                              <p:pRg st="4" end="4"/>
                                            </p:txEl>
                                          </p:spTgt>
                                        </p:tgtEl>
                                        <p:attrNameLst>
                                          <p:attrName>style.visibility</p:attrName>
                                        </p:attrNameLst>
                                      </p:cBhvr>
                                      <p:to>
                                        <p:strVal val="visible"/>
                                      </p:to>
                                    </p:set>
                                    <p:animEffect transition="in" filter="fade">
                                      <p:cBhvr>
                                        <p:cTn id="17" dur="20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umsplatzhalter 5"/>
          <p:cNvSpPr>
            <a:spLocks noGrp="1"/>
          </p:cNvSpPr>
          <p:nvPr>
            <p:ph type="dt" sz="quarter" idx="10"/>
          </p:nvPr>
        </p:nvSpPr>
        <p:spPr>
          <a:noFill/>
        </p:spPr>
        <p:txBody>
          <a:bodyPr/>
          <a:lstStyle/>
          <a:p>
            <a:fld id="{7B52FEA2-AD23-4B00-8287-360E55BAC467}" type="datetime1">
              <a:rPr lang="de-DE" smtClean="0"/>
              <a:pPr/>
              <a:t>04.11.2023</a:t>
            </a:fld>
            <a:endParaRPr lang="de-DE" smtClean="0"/>
          </a:p>
        </p:txBody>
      </p:sp>
      <p:sp>
        <p:nvSpPr>
          <p:cNvPr id="27651" name="Fußzeilenplatzhalter 6"/>
          <p:cNvSpPr>
            <a:spLocks noGrp="1"/>
          </p:cNvSpPr>
          <p:nvPr>
            <p:ph type="ftr" sz="quarter" idx="11"/>
          </p:nvPr>
        </p:nvSpPr>
        <p:spPr>
          <a:noFill/>
        </p:spPr>
        <p:txBody>
          <a:bodyPr/>
          <a:lstStyle/>
          <a:p>
            <a:r>
              <a:rPr lang="de-DE" smtClean="0"/>
              <a:t>GESCHICHTE POLITISCHER IDEEN - © Thomas Knob 2007</a:t>
            </a:r>
          </a:p>
        </p:txBody>
      </p:sp>
      <p:sp>
        <p:nvSpPr>
          <p:cNvPr id="27652" name="Foliennummernplatzhalter 7"/>
          <p:cNvSpPr>
            <a:spLocks noGrp="1"/>
          </p:cNvSpPr>
          <p:nvPr>
            <p:ph type="sldNum" sz="quarter" idx="12"/>
          </p:nvPr>
        </p:nvSpPr>
        <p:spPr>
          <a:noFill/>
        </p:spPr>
        <p:txBody>
          <a:bodyPr/>
          <a:lstStyle/>
          <a:p>
            <a:fld id="{908C98F3-11D1-4AA4-AEBE-DE168CFBA89E}" type="slidenum">
              <a:rPr lang="de-DE" smtClean="0"/>
              <a:pPr/>
              <a:t>24</a:t>
            </a:fld>
            <a:r>
              <a:rPr lang="de-DE" smtClean="0"/>
              <a:t>/82</a:t>
            </a:r>
          </a:p>
        </p:txBody>
      </p:sp>
      <p:sp>
        <p:nvSpPr>
          <p:cNvPr id="27653" name="Rectangle 2"/>
          <p:cNvSpPr>
            <a:spLocks noGrp="1" noChangeArrowheads="1"/>
          </p:cNvSpPr>
          <p:nvPr>
            <p:ph type="title"/>
          </p:nvPr>
        </p:nvSpPr>
        <p:spPr/>
        <p:txBody>
          <a:bodyPr/>
          <a:lstStyle/>
          <a:p>
            <a:pPr eaLnBrk="1" hangingPunct="1"/>
            <a:r>
              <a:rPr lang="de-DE" smtClean="0"/>
              <a:t>Politische Ideen (9): Bilder</a:t>
            </a:r>
          </a:p>
        </p:txBody>
      </p:sp>
      <p:sp>
        <p:nvSpPr>
          <p:cNvPr id="27654" name="Rectangle 3"/>
          <p:cNvSpPr>
            <a:spLocks noGrp="1" noChangeArrowheads="1"/>
          </p:cNvSpPr>
          <p:nvPr>
            <p:ph type="body" sz="half" idx="1"/>
          </p:nvPr>
        </p:nvSpPr>
        <p:spPr>
          <a:xfrm>
            <a:off x="457200" y="1844675"/>
            <a:ext cx="8075613" cy="4537075"/>
          </a:xfrm>
        </p:spPr>
        <p:txBody>
          <a:bodyPr/>
          <a:lstStyle/>
          <a:p>
            <a:pPr eaLnBrk="1" hangingPunct="1">
              <a:buFontTx/>
              <a:buNone/>
            </a:pPr>
            <a:endParaRPr lang="de-DE" sz="2000" smtClean="0"/>
          </a:p>
          <a:p>
            <a:pPr eaLnBrk="1" hangingPunct="1">
              <a:buFontTx/>
              <a:buNone/>
            </a:pPr>
            <a:endParaRPr lang="de-DE" sz="2000" b="1" smtClean="0"/>
          </a:p>
          <a:p>
            <a:pPr eaLnBrk="1" hangingPunct="1">
              <a:buFontTx/>
              <a:buNone/>
            </a:pPr>
            <a:endParaRPr lang="de-DE" sz="2000" b="1" smtClean="0"/>
          </a:p>
          <a:p>
            <a:pPr eaLnBrk="1" hangingPunct="1">
              <a:buFontTx/>
              <a:buNone/>
            </a:pPr>
            <a:endParaRPr lang="de-DE" sz="2000" b="1" smtClean="0"/>
          </a:p>
          <a:p>
            <a:pPr eaLnBrk="1" hangingPunct="1">
              <a:buFontTx/>
              <a:buNone/>
            </a:pPr>
            <a:endParaRPr lang="de-DE" sz="2000" b="1" smtClean="0"/>
          </a:p>
          <a:p>
            <a:pPr eaLnBrk="1" hangingPunct="1">
              <a:buFontTx/>
              <a:buNone/>
            </a:pPr>
            <a:endParaRPr lang="de-DE" sz="2000" b="1" smtClean="0"/>
          </a:p>
          <a:p>
            <a:pPr eaLnBrk="1" hangingPunct="1">
              <a:buFontTx/>
              <a:buNone/>
            </a:pPr>
            <a:endParaRPr lang="de-DE" sz="2000" b="1" smtClean="0"/>
          </a:p>
          <a:p>
            <a:pPr eaLnBrk="1" hangingPunct="1">
              <a:buFontTx/>
              <a:buNone/>
            </a:pPr>
            <a:endParaRPr lang="de-DE" sz="2000" b="1" smtClean="0"/>
          </a:p>
          <a:p>
            <a:pPr eaLnBrk="1" hangingPunct="1">
              <a:buFontTx/>
              <a:buNone/>
            </a:pPr>
            <a:endParaRPr lang="de-DE" sz="2000" b="1" smtClean="0"/>
          </a:p>
          <a:p>
            <a:pPr eaLnBrk="1" hangingPunct="1">
              <a:buFontTx/>
              <a:buNone/>
            </a:pPr>
            <a:endParaRPr lang="de-DE" sz="2000" b="1" smtClean="0"/>
          </a:p>
          <a:p>
            <a:pPr eaLnBrk="1" hangingPunct="1">
              <a:buFontTx/>
              <a:buNone/>
            </a:pPr>
            <a:endParaRPr lang="de-DE" sz="2000" b="1" smtClean="0"/>
          </a:p>
          <a:p>
            <a:pPr algn="ctr" eaLnBrk="1" hangingPunct="1">
              <a:buFontTx/>
              <a:buNone/>
            </a:pPr>
            <a:r>
              <a:rPr lang="de-DE" sz="2000" b="1" smtClean="0"/>
              <a:t>Niccolo Machiavelli (1469-1527)</a:t>
            </a:r>
          </a:p>
        </p:txBody>
      </p:sp>
      <p:pic>
        <p:nvPicPr>
          <p:cNvPr id="93194" name="Picture 10" descr="Machiavelli"/>
          <p:cNvPicPr>
            <a:picLocks noGrp="1" noChangeAspect="1" noChangeArrowheads="1"/>
          </p:cNvPicPr>
          <p:nvPr>
            <p:ph sz="quarter" idx="2"/>
          </p:nvPr>
        </p:nvPicPr>
        <p:blipFill>
          <a:blip r:embed="rId3" cstate="print"/>
          <a:srcRect/>
          <a:stretch>
            <a:fillRect/>
          </a:stretch>
        </p:blipFill>
        <p:spPr>
          <a:xfrm>
            <a:off x="1187450" y="1628775"/>
            <a:ext cx="2703513" cy="4105275"/>
          </a:xfrm>
          <a:noFill/>
        </p:spPr>
      </p:pic>
      <p:pic>
        <p:nvPicPr>
          <p:cNvPr id="93196" name="Picture 12" descr="makiavelli"/>
          <p:cNvPicPr>
            <a:picLocks noGrp="1" noChangeAspect="1" noChangeArrowheads="1"/>
          </p:cNvPicPr>
          <p:nvPr>
            <p:ph sz="quarter" idx="3"/>
          </p:nvPr>
        </p:nvPicPr>
        <p:blipFill>
          <a:blip r:embed="rId4" cstate="print"/>
          <a:srcRect/>
          <a:stretch>
            <a:fillRect/>
          </a:stretch>
        </p:blipFill>
        <p:spPr>
          <a:xfrm>
            <a:off x="4716463" y="1628775"/>
            <a:ext cx="3267075" cy="4105275"/>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3194"/>
                                        </p:tgtEl>
                                        <p:attrNameLst>
                                          <p:attrName>style.visibility</p:attrName>
                                        </p:attrNameLst>
                                      </p:cBhvr>
                                      <p:to>
                                        <p:strVal val="visible"/>
                                      </p:to>
                                    </p:set>
                                    <p:animEffect transition="in" filter="wedge">
                                      <p:cBhvr>
                                        <p:cTn id="7" dur="2000"/>
                                        <p:tgtEl>
                                          <p:spTgt spid="9319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3196"/>
                                        </p:tgtEl>
                                        <p:attrNameLst>
                                          <p:attrName>style.visibility</p:attrName>
                                        </p:attrNameLst>
                                      </p:cBhvr>
                                      <p:to>
                                        <p:strVal val="visible"/>
                                      </p:to>
                                    </p:set>
                                    <p:animEffect transition="in" filter="wedge">
                                      <p:cBhvr>
                                        <p:cTn id="12" dur="2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umsplatzhalter 3"/>
          <p:cNvSpPr>
            <a:spLocks noGrp="1"/>
          </p:cNvSpPr>
          <p:nvPr>
            <p:ph type="dt" sz="quarter" idx="10"/>
          </p:nvPr>
        </p:nvSpPr>
        <p:spPr>
          <a:noFill/>
        </p:spPr>
        <p:txBody>
          <a:bodyPr/>
          <a:lstStyle/>
          <a:p>
            <a:fld id="{C4E220A0-FAC4-4552-A558-9232AC9A0BDE}" type="datetime1">
              <a:rPr lang="de-DE" smtClean="0"/>
              <a:pPr/>
              <a:t>04.11.2023</a:t>
            </a:fld>
            <a:endParaRPr lang="de-DE" smtClean="0"/>
          </a:p>
        </p:txBody>
      </p:sp>
      <p:sp>
        <p:nvSpPr>
          <p:cNvPr id="28675" name="Fußzeilenplatzhalter 4"/>
          <p:cNvSpPr>
            <a:spLocks noGrp="1"/>
          </p:cNvSpPr>
          <p:nvPr>
            <p:ph type="ftr" sz="quarter" idx="11"/>
          </p:nvPr>
        </p:nvSpPr>
        <p:spPr>
          <a:noFill/>
        </p:spPr>
        <p:txBody>
          <a:bodyPr/>
          <a:lstStyle/>
          <a:p>
            <a:r>
              <a:rPr lang="de-DE" smtClean="0"/>
              <a:t>GESCHICHTE POLITISCHER IDEEN - © Thomas Knob 2007</a:t>
            </a:r>
          </a:p>
        </p:txBody>
      </p:sp>
      <p:sp>
        <p:nvSpPr>
          <p:cNvPr id="28676" name="Foliennummernplatzhalter 5"/>
          <p:cNvSpPr>
            <a:spLocks noGrp="1"/>
          </p:cNvSpPr>
          <p:nvPr>
            <p:ph type="sldNum" sz="quarter" idx="12"/>
          </p:nvPr>
        </p:nvSpPr>
        <p:spPr>
          <a:noFill/>
        </p:spPr>
        <p:txBody>
          <a:bodyPr/>
          <a:lstStyle/>
          <a:p>
            <a:fld id="{27644BC7-D7AC-49AC-B4EF-76F042670303}" type="slidenum">
              <a:rPr lang="de-DE" smtClean="0"/>
              <a:pPr/>
              <a:t>25</a:t>
            </a:fld>
            <a:r>
              <a:rPr lang="de-DE" smtClean="0"/>
              <a:t>/82</a:t>
            </a:r>
          </a:p>
        </p:txBody>
      </p:sp>
      <p:sp>
        <p:nvSpPr>
          <p:cNvPr id="28677" name="Rectangle 2"/>
          <p:cNvSpPr>
            <a:spLocks noGrp="1" noChangeArrowheads="1"/>
          </p:cNvSpPr>
          <p:nvPr>
            <p:ph type="title"/>
          </p:nvPr>
        </p:nvSpPr>
        <p:spPr>
          <a:xfrm>
            <a:off x="0" y="115888"/>
            <a:ext cx="9144000" cy="1152525"/>
          </a:xfrm>
        </p:spPr>
        <p:txBody>
          <a:bodyPr/>
          <a:lstStyle/>
          <a:p>
            <a:pPr eaLnBrk="1" hangingPunct="1"/>
            <a:r>
              <a:rPr lang="de-DE" sz="3200" smtClean="0"/>
              <a:t>Politische Ideen (10): 16./17. Jh. (F, D, NL)</a:t>
            </a:r>
          </a:p>
        </p:txBody>
      </p:sp>
      <p:sp>
        <p:nvSpPr>
          <p:cNvPr id="82947" name="Rectangle 3"/>
          <p:cNvSpPr>
            <a:spLocks noGrp="1" noChangeArrowheads="1"/>
          </p:cNvSpPr>
          <p:nvPr>
            <p:ph type="body" idx="1"/>
          </p:nvPr>
        </p:nvSpPr>
        <p:spPr>
          <a:xfrm>
            <a:off x="457200" y="1412875"/>
            <a:ext cx="8229600" cy="4895850"/>
          </a:xfrm>
        </p:spPr>
        <p:txBody>
          <a:bodyPr/>
          <a:lstStyle/>
          <a:p>
            <a:pPr marL="357188" indent="-357188" eaLnBrk="1" hangingPunct="1"/>
            <a:r>
              <a:rPr lang="de-DE" sz="2000" b="1" smtClean="0"/>
              <a:t>Jean Bodin: </a:t>
            </a:r>
            <a:r>
              <a:rPr lang="de-DE" sz="2000" smtClean="0"/>
              <a:t>Er gilt als Begründer des Begriffs der </a:t>
            </a:r>
            <a:r>
              <a:rPr lang="de-DE" sz="2000" i="1" smtClean="0"/>
              <a:t>Souveränität</a:t>
            </a:r>
            <a:r>
              <a:rPr lang="de-DE" sz="2000" smtClean="0"/>
              <a:t>. Der absolute Herrscher sei nur Gott und dem Naturrecht verantwortlich, solange er Freiheit und Eigentum achte. (</a:t>
            </a:r>
            <a:r>
              <a:rPr lang="de-DE" sz="2000" i="1" smtClean="0"/>
              <a:t>Les six livres de la Republique;</a:t>
            </a:r>
            <a:r>
              <a:rPr lang="de-DE" sz="2000" smtClean="0"/>
              <a:t> 1576). Steht im Gegensatz zu:</a:t>
            </a:r>
            <a:endParaRPr lang="de-DE" sz="2000" b="1" smtClean="0"/>
          </a:p>
          <a:p>
            <a:pPr marL="357188" indent="-357188" eaLnBrk="1" hangingPunct="1"/>
            <a:endParaRPr lang="de-DE" sz="1000" b="1" smtClean="0"/>
          </a:p>
          <a:p>
            <a:pPr marL="357188" indent="-357188" eaLnBrk="1" hangingPunct="1"/>
            <a:r>
              <a:rPr lang="de-DE" sz="2000" b="1" smtClean="0"/>
              <a:t>Johannes Althusius: </a:t>
            </a:r>
            <a:r>
              <a:rPr lang="de-DE" sz="2000" smtClean="0"/>
              <a:t>trat für das Prinzip der Volkssouveränität ein. Betont ein Widerstandsrecht gegenüber dem Obrigkeitsstaat. Grundforderungen: Beschränkung der Regierungsgewalt durch die Kontrolle genossenschaftlicher Vertretungsorgane und Vorrang staatlichen Denkens vor individuellen Machtansprüchen. (</a:t>
            </a:r>
            <a:r>
              <a:rPr lang="de-DE" sz="2000" i="1" smtClean="0"/>
              <a:t>Politica methodice digesta et exemplis sacris et profanis illustrata; </a:t>
            </a:r>
            <a:r>
              <a:rPr lang="de-DE" sz="2000" smtClean="0"/>
              <a:t>1603)</a:t>
            </a:r>
          </a:p>
          <a:p>
            <a:pPr marL="357188" indent="-357188" eaLnBrk="1" hangingPunct="1"/>
            <a:endParaRPr lang="de-DE" sz="1000" b="1" smtClean="0"/>
          </a:p>
          <a:p>
            <a:pPr marL="357188" indent="-357188" eaLnBrk="1" hangingPunct="1"/>
            <a:r>
              <a:rPr lang="de-DE" sz="2000" b="1" smtClean="0"/>
              <a:t>Hugo Grotius:</a:t>
            </a:r>
            <a:r>
              <a:rPr lang="de-DE" sz="2000" smtClean="0"/>
              <a:t> beschreibt in </a:t>
            </a:r>
            <a:r>
              <a:rPr lang="de-DE" sz="2000" i="1" smtClean="0"/>
              <a:t>De jure belli ac pacis </a:t>
            </a:r>
            <a:r>
              <a:rPr lang="de-DE" sz="2000" smtClean="0"/>
              <a:t>(1625) neben dem im Titel genannten gesatzten Recht auch das (gottgegebene)</a:t>
            </a:r>
            <a:r>
              <a:rPr lang="de-DE" sz="2000" i="1" smtClean="0"/>
              <a:t> Recht der ganzen Menschheit;</a:t>
            </a:r>
            <a:r>
              <a:rPr lang="de-DE" sz="2000" smtClean="0"/>
              <a:t> das Werk ist eine der ersten Ab-handlungen zum </a:t>
            </a:r>
            <a:r>
              <a:rPr lang="de-DE" sz="2000" i="1" smtClean="0"/>
              <a:t>Naturrecht</a:t>
            </a:r>
            <a:r>
              <a:rPr lang="de-DE" sz="2000" smtClean="0"/>
              <a:t> und präfiguriert bereits das Völkerrecht.</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ox(in)">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box(in)">
                                      <p:cBhvr>
                                        <p:cTn id="12" dur="500"/>
                                        <p:tgtEl>
                                          <p:spTgt spid="829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2947">
                                            <p:txEl>
                                              <p:pRg st="4" end="4"/>
                                            </p:txEl>
                                          </p:spTgt>
                                        </p:tgtEl>
                                        <p:attrNameLst>
                                          <p:attrName>style.visibility</p:attrName>
                                        </p:attrNameLst>
                                      </p:cBhvr>
                                      <p:to>
                                        <p:strVal val="visible"/>
                                      </p:to>
                                    </p:set>
                                    <p:animEffect transition="in" filter="box(in)">
                                      <p:cBhvr>
                                        <p:cTn id="17"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umsplatzhalter 5"/>
          <p:cNvSpPr>
            <a:spLocks noGrp="1"/>
          </p:cNvSpPr>
          <p:nvPr>
            <p:ph type="dt" sz="quarter" idx="10"/>
          </p:nvPr>
        </p:nvSpPr>
        <p:spPr>
          <a:noFill/>
        </p:spPr>
        <p:txBody>
          <a:bodyPr/>
          <a:lstStyle/>
          <a:p>
            <a:fld id="{8D512ECE-B119-460D-8ADD-6262CB893A05}" type="datetime1">
              <a:rPr lang="de-DE" smtClean="0"/>
              <a:pPr/>
              <a:t>04.11.2023</a:t>
            </a:fld>
            <a:endParaRPr lang="de-DE" smtClean="0"/>
          </a:p>
        </p:txBody>
      </p:sp>
      <p:sp>
        <p:nvSpPr>
          <p:cNvPr id="29699" name="Fußzeilenplatzhalter 6"/>
          <p:cNvSpPr>
            <a:spLocks noGrp="1"/>
          </p:cNvSpPr>
          <p:nvPr>
            <p:ph type="ftr" sz="quarter" idx="11"/>
          </p:nvPr>
        </p:nvSpPr>
        <p:spPr>
          <a:noFill/>
        </p:spPr>
        <p:txBody>
          <a:bodyPr/>
          <a:lstStyle/>
          <a:p>
            <a:r>
              <a:rPr lang="de-DE" smtClean="0"/>
              <a:t>GESCHICHTE POLITISCHER IDEEN - © Thomas Knob 2007</a:t>
            </a:r>
          </a:p>
        </p:txBody>
      </p:sp>
      <p:sp>
        <p:nvSpPr>
          <p:cNvPr id="29700" name="Foliennummernplatzhalter 7"/>
          <p:cNvSpPr>
            <a:spLocks noGrp="1"/>
          </p:cNvSpPr>
          <p:nvPr>
            <p:ph type="sldNum" sz="quarter" idx="12"/>
          </p:nvPr>
        </p:nvSpPr>
        <p:spPr>
          <a:noFill/>
        </p:spPr>
        <p:txBody>
          <a:bodyPr/>
          <a:lstStyle/>
          <a:p>
            <a:fld id="{90F2D3A8-3325-49EF-B7E1-FA931902E121}" type="slidenum">
              <a:rPr lang="de-DE" smtClean="0"/>
              <a:pPr/>
              <a:t>26</a:t>
            </a:fld>
            <a:r>
              <a:rPr lang="de-DE" smtClean="0"/>
              <a:t>/82</a:t>
            </a:r>
          </a:p>
        </p:txBody>
      </p:sp>
      <p:sp>
        <p:nvSpPr>
          <p:cNvPr id="29701" name="Rectangle 2"/>
          <p:cNvSpPr>
            <a:spLocks noGrp="1" noChangeArrowheads="1"/>
          </p:cNvSpPr>
          <p:nvPr>
            <p:ph type="title"/>
          </p:nvPr>
        </p:nvSpPr>
        <p:spPr/>
        <p:txBody>
          <a:bodyPr/>
          <a:lstStyle/>
          <a:p>
            <a:pPr eaLnBrk="1" hangingPunct="1"/>
            <a:r>
              <a:rPr lang="de-DE" smtClean="0"/>
              <a:t>Politische Ideen (10): Bilder</a:t>
            </a:r>
          </a:p>
        </p:txBody>
      </p:sp>
      <p:sp>
        <p:nvSpPr>
          <p:cNvPr id="29702" name="Rectangle 3"/>
          <p:cNvSpPr>
            <a:spLocks noGrp="1" noChangeArrowheads="1"/>
          </p:cNvSpPr>
          <p:nvPr>
            <p:ph type="body" sz="half" idx="1"/>
          </p:nvPr>
        </p:nvSpPr>
        <p:spPr>
          <a:xfrm>
            <a:off x="179388" y="5589588"/>
            <a:ext cx="8785225" cy="647700"/>
          </a:xfrm>
          <a:noFill/>
        </p:spPr>
        <p:txBody>
          <a:bodyPr anchor="b" anchorCtr="1"/>
          <a:lstStyle/>
          <a:p>
            <a:pPr marL="0" indent="0" eaLnBrk="1" hangingPunct="1">
              <a:buFontTx/>
              <a:buNone/>
            </a:pPr>
            <a:r>
              <a:rPr lang="de-DE" sz="2000" b="1" smtClean="0"/>
              <a:t>Jean Bodin       </a:t>
            </a:r>
            <a:r>
              <a:rPr lang="de-DE" sz="2000" smtClean="0"/>
              <a:t>         </a:t>
            </a:r>
            <a:r>
              <a:rPr lang="de-DE" sz="2000" b="1" smtClean="0"/>
              <a:t>Johannes Althusius</a:t>
            </a:r>
            <a:r>
              <a:rPr lang="de-DE" sz="2000" smtClean="0"/>
              <a:t>          </a:t>
            </a:r>
            <a:r>
              <a:rPr lang="de-DE" sz="2000" b="1" smtClean="0"/>
              <a:t>Hugo Grotius</a:t>
            </a:r>
          </a:p>
          <a:p>
            <a:pPr marL="0" indent="0" eaLnBrk="1" hangingPunct="1">
              <a:buFontTx/>
              <a:buNone/>
            </a:pPr>
            <a:r>
              <a:rPr lang="de-DE" sz="2000" b="1" smtClean="0"/>
              <a:t> (1530-1596)                    (1557-1638)                      (1583-1645)</a:t>
            </a:r>
          </a:p>
        </p:txBody>
      </p:sp>
      <p:pic>
        <p:nvPicPr>
          <p:cNvPr id="83972" name="Picture 4" descr="Bodin"/>
          <p:cNvPicPr>
            <a:picLocks noGrp="1" noChangeAspect="1" noChangeArrowheads="1"/>
          </p:cNvPicPr>
          <p:nvPr>
            <p:ph sz="quarter" idx="2"/>
          </p:nvPr>
        </p:nvPicPr>
        <p:blipFill>
          <a:blip r:embed="rId3" cstate="print"/>
          <a:srcRect/>
          <a:stretch>
            <a:fillRect/>
          </a:stretch>
        </p:blipFill>
        <p:spPr>
          <a:xfrm>
            <a:off x="395288" y="1773238"/>
            <a:ext cx="2797175" cy="3455987"/>
          </a:xfrm>
          <a:noFill/>
        </p:spPr>
      </p:pic>
      <p:sp>
        <p:nvSpPr>
          <p:cNvPr id="83976" name="Picture 8" descr="HugoGrotius"/>
          <p:cNvSpPr>
            <a:spLocks noChangeAspect="1" noChangeArrowheads="1"/>
          </p:cNvSpPr>
          <p:nvPr/>
        </p:nvSpPr>
        <p:spPr bwMode="auto">
          <a:xfrm>
            <a:off x="6156325" y="1773238"/>
            <a:ext cx="2663825" cy="3455987"/>
          </a:xfrm>
          <a:prstGeom prst="rect">
            <a:avLst/>
          </a:prstGeom>
          <a:noFill/>
          <a:ln w="9525">
            <a:noFill/>
            <a:miter lim="800000"/>
            <a:headEnd/>
            <a:tailEnd/>
          </a:ln>
        </p:spPr>
        <p:txBody>
          <a:bodyPr/>
          <a:lstStyle/>
          <a:p>
            <a:endParaRPr lang="de-AT"/>
          </a:p>
        </p:txBody>
      </p:sp>
      <p:pic>
        <p:nvPicPr>
          <p:cNvPr id="29705" name="Picture 10"/>
          <p:cNvPicPr>
            <a:picLocks noGrp="1" noChangeAspect="1" noChangeArrowheads="1"/>
          </p:cNvPicPr>
          <p:nvPr>
            <p:ph sz="quarter" idx="3"/>
          </p:nvPr>
        </p:nvPicPr>
        <p:blipFill>
          <a:blip r:embed="rId4" cstate="print"/>
          <a:srcRect/>
          <a:stretch>
            <a:fillRect/>
          </a:stretch>
        </p:blipFill>
        <p:spPr>
          <a:xfrm>
            <a:off x="3384550" y="1773238"/>
            <a:ext cx="2728913" cy="3455987"/>
          </a:xfrm>
          <a:noFill/>
        </p:spPr>
      </p:pic>
      <p:pic>
        <p:nvPicPr>
          <p:cNvPr id="29706" name="Picture 11"/>
          <p:cNvPicPr>
            <a:picLocks noChangeAspect="1" noChangeArrowheads="1"/>
          </p:cNvPicPr>
          <p:nvPr/>
        </p:nvPicPr>
        <p:blipFill>
          <a:blip r:embed="rId5" cstate="print"/>
          <a:srcRect/>
          <a:stretch>
            <a:fillRect/>
          </a:stretch>
        </p:blipFill>
        <p:spPr bwMode="auto">
          <a:xfrm>
            <a:off x="6251575" y="1773238"/>
            <a:ext cx="2649538" cy="3455987"/>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nodePh="1">
                                  <p:stCondLst>
                                    <p:cond delay="0"/>
                                  </p:stCondLst>
                                  <p:endCondLst>
                                    <p:cond evt="begin" delay="0">
                                      <p:tn val="5"/>
                                    </p:cond>
                                  </p:endCondLst>
                                  <p:childTnLst>
                                    <p:set>
                                      <p:cBhvr>
                                        <p:cTn id="6" dur="1" fill="hold">
                                          <p:stCondLst>
                                            <p:cond delay="0"/>
                                          </p:stCondLst>
                                        </p:cTn>
                                        <p:tgtEl>
                                          <p:spTgt spid="83976"/>
                                        </p:tgtEl>
                                        <p:attrNameLst>
                                          <p:attrName>style.visibility</p:attrName>
                                        </p:attrNameLst>
                                      </p:cBhvr>
                                      <p:to>
                                        <p:strVal val="visible"/>
                                      </p:to>
                                    </p:set>
                                    <p:animEffect transition="in" filter="wedge">
                                      <p:cBhvr>
                                        <p:cTn id="7" dur="2000"/>
                                        <p:tgtEl>
                                          <p:spTgt spid="83976"/>
                                        </p:tgtEl>
                                      </p:cBhvr>
                                    </p:animEffect>
                                  </p:childTnLst>
                                </p:cTn>
                              </p:par>
                              <p:par>
                                <p:cTn id="8" presetID="2" presetClass="entr" presetSubtype="4" fill="hold" nodeType="withEffect">
                                  <p:stCondLst>
                                    <p:cond delay="0"/>
                                  </p:stCondLst>
                                  <p:childTnLst>
                                    <p:set>
                                      <p:cBhvr>
                                        <p:cTn id="9" dur="1" fill="hold">
                                          <p:stCondLst>
                                            <p:cond delay="0"/>
                                          </p:stCondLst>
                                        </p:cTn>
                                        <p:tgtEl>
                                          <p:spTgt spid="29705"/>
                                        </p:tgtEl>
                                        <p:attrNameLst>
                                          <p:attrName>style.visibility</p:attrName>
                                        </p:attrNameLst>
                                      </p:cBhvr>
                                      <p:to>
                                        <p:strVal val="visible"/>
                                      </p:to>
                                    </p:set>
                                    <p:anim calcmode="lin" valueType="num">
                                      <p:cBhvr additive="base">
                                        <p:cTn id="10" dur="500" fill="hold"/>
                                        <p:tgtEl>
                                          <p:spTgt spid="29705"/>
                                        </p:tgtEl>
                                        <p:attrNameLst>
                                          <p:attrName>ppt_x</p:attrName>
                                        </p:attrNameLst>
                                      </p:cBhvr>
                                      <p:tavLst>
                                        <p:tav tm="0">
                                          <p:val>
                                            <p:strVal val="#ppt_x"/>
                                          </p:val>
                                        </p:tav>
                                        <p:tav tm="100000">
                                          <p:val>
                                            <p:strVal val="#ppt_x"/>
                                          </p:val>
                                        </p:tav>
                                      </p:tavLst>
                                    </p:anim>
                                    <p:anim calcmode="lin" valueType="num">
                                      <p:cBhvr additive="base">
                                        <p:cTn id="11"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3972"/>
                                        </p:tgtEl>
                                        <p:attrNameLst>
                                          <p:attrName>style.visibility</p:attrName>
                                        </p:attrNameLst>
                                      </p:cBhvr>
                                      <p:to>
                                        <p:strVal val="visible"/>
                                      </p:to>
                                    </p:set>
                                    <p:anim calcmode="lin" valueType="num">
                                      <p:cBhvr additive="base">
                                        <p:cTn id="16" dur="500" fill="hold"/>
                                        <p:tgtEl>
                                          <p:spTgt spid="83972"/>
                                        </p:tgtEl>
                                        <p:attrNameLst>
                                          <p:attrName>ppt_x</p:attrName>
                                        </p:attrNameLst>
                                      </p:cBhvr>
                                      <p:tavLst>
                                        <p:tav tm="0">
                                          <p:val>
                                            <p:strVal val="#ppt_x"/>
                                          </p:val>
                                        </p:tav>
                                        <p:tav tm="100000">
                                          <p:val>
                                            <p:strVal val="#ppt_x"/>
                                          </p:val>
                                        </p:tav>
                                      </p:tavLst>
                                    </p:anim>
                                    <p:anim calcmode="lin" valueType="num">
                                      <p:cBhvr additive="base">
                                        <p:cTn id="17" dur="500" fill="hold"/>
                                        <p:tgtEl>
                                          <p:spTgt spid="8397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706"/>
                                        </p:tgtEl>
                                        <p:attrNameLst>
                                          <p:attrName>style.visibility</p:attrName>
                                        </p:attrNameLst>
                                      </p:cBhvr>
                                      <p:to>
                                        <p:strVal val="visible"/>
                                      </p:to>
                                    </p:set>
                                    <p:anim calcmode="lin" valueType="num">
                                      <p:cBhvr additive="base">
                                        <p:cTn id="22" dur="500" fill="hold"/>
                                        <p:tgtEl>
                                          <p:spTgt spid="29706"/>
                                        </p:tgtEl>
                                        <p:attrNameLst>
                                          <p:attrName>ppt_x</p:attrName>
                                        </p:attrNameLst>
                                      </p:cBhvr>
                                      <p:tavLst>
                                        <p:tav tm="0">
                                          <p:val>
                                            <p:strVal val="#ppt_x"/>
                                          </p:val>
                                        </p:tav>
                                        <p:tav tm="100000">
                                          <p:val>
                                            <p:strVal val="#ppt_x"/>
                                          </p:val>
                                        </p:tav>
                                      </p:tavLst>
                                    </p:anim>
                                    <p:anim calcmode="lin" valueType="num">
                                      <p:cBhvr additive="base">
                                        <p:cTn id="23"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umsplatzhalter 3"/>
          <p:cNvSpPr>
            <a:spLocks noGrp="1"/>
          </p:cNvSpPr>
          <p:nvPr>
            <p:ph type="dt" sz="quarter" idx="10"/>
          </p:nvPr>
        </p:nvSpPr>
        <p:spPr>
          <a:noFill/>
        </p:spPr>
        <p:txBody>
          <a:bodyPr/>
          <a:lstStyle/>
          <a:p>
            <a:fld id="{74D7B9E9-E8C5-4C1A-B407-1FA9B55D12CB}" type="datetime1">
              <a:rPr lang="de-DE" smtClean="0"/>
              <a:pPr/>
              <a:t>04.11.2023</a:t>
            </a:fld>
            <a:endParaRPr lang="de-DE" smtClean="0"/>
          </a:p>
        </p:txBody>
      </p:sp>
      <p:sp>
        <p:nvSpPr>
          <p:cNvPr id="30723" name="Fußzeilenplatzhalter 4"/>
          <p:cNvSpPr>
            <a:spLocks noGrp="1"/>
          </p:cNvSpPr>
          <p:nvPr>
            <p:ph type="ftr" sz="quarter" idx="11"/>
          </p:nvPr>
        </p:nvSpPr>
        <p:spPr>
          <a:noFill/>
        </p:spPr>
        <p:txBody>
          <a:bodyPr/>
          <a:lstStyle/>
          <a:p>
            <a:r>
              <a:rPr lang="de-DE" smtClean="0"/>
              <a:t>GESCHICHTE POLITISCHER IDEEN - © Thomas Knob 2007</a:t>
            </a:r>
          </a:p>
        </p:txBody>
      </p:sp>
      <p:sp>
        <p:nvSpPr>
          <p:cNvPr id="30724" name="Foliennummernplatzhalter 5"/>
          <p:cNvSpPr>
            <a:spLocks noGrp="1"/>
          </p:cNvSpPr>
          <p:nvPr>
            <p:ph type="sldNum" sz="quarter" idx="12"/>
          </p:nvPr>
        </p:nvSpPr>
        <p:spPr>
          <a:noFill/>
        </p:spPr>
        <p:txBody>
          <a:bodyPr/>
          <a:lstStyle/>
          <a:p>
            <a:fld id="{DB9C594A-94B5-4636-930A-30A2141276C6}" type="slidenum">
              <a:rPr lang="de-DE" smtClean="0"/>
              <a:pPr/>
              <a:t>27</a:t>
            </a:fld>
            <a:r>
              <a:rPr lang="de-DE" smtClean="0"/>
              <a:t>/82</a:t>
            </a:r>
          </a:p>
        </p:txBody>
      </p:sp>
      <p:sp>
        <p:nvSpPr>
          <p:cNvPr id="30725" name="Rectangle 2"/>
          <p:cNvSpPr>
            <a:spLocks noGrp="1" noChangeArrowheads="1"/>
          </p:cNvSpPr>
          <p:nvPr>
            <p:ph type="title"/>
          </p:nvPr>
        </p:nvSpPr>
        <p:spPr>
          <a:xfrm>
            <a:off x="250825" y="115888"/>
            <a:ext cx="8713788" cy="1152525"/>
          </a:xfrm>
        </p:spPr>
        <p:txBody>
          <a:bodyPr/>
          <a:lstStyle/>
          <a:p>
            <a:pPr eaLnBrk="1" hangingPunct="1"/>
            <a:r>
              <a:rPr lang="de-DE" smtClean="0"/>
              <a:t>Politische Ideen (11): 17. Jh. (Levellers)</a:t>
            </a:r>
          </a:p>
        </p:txBody>
      </p:sp>
      <p:sp>
        <p:nvSpPr>
          <p:cNvPr id="116739" name="Rectangle 3"/>
          <p:cNvSpPr>
            <a:spLocks noGrp="1" noChangeArrowheads="1"/>
          </p:cNvSpPr>
          <p:nvPr>
            <p:ph type="body" idx="1"/>
          </p:nvPr>
        </p:nvSpPr>
        <p:spPr>
          <a:xfrm>
            <a:off x="250825" y="1341438"/>
            <a:ext cx="8713788" cy="5111750"/>
          </a:xfrm>
        </p:spPr>
        <p:txBody>
          <a:bodyPr/>
          <a:lstStyle/>
          <a:p>
            <a:pPr marL="0" indent="0" eaLnBrk="1" hangingPunct="1">
              <a:lnSpc>
                <a:spcPct val="90000"/>
              </a:lnSpc>
              <a:buFontTx/>
              <a:buNone/>
              <a:tabLst>
                <a:tab pos="1166813" algn="l"/>
              </a:tabLst>
            </a:pPr>
            <a:r>
              <a:rPr lang="de-DE" smtClean="0"/>
              <a:t>Die </a:t>
            </a:r>
            <a:r>
              <a:rPr lang="de-DE" b="1" smtClean="0"/>
              <a:t>Levellers</a:t>
            </a:r>
            <a:r>
              <a:rPr lang="de-DE" smtClean="0"/>
              <a:t> (= „Gleichmacher“; von ihnen selbst angenom-mene Fremdbezeichnung) sind eine englische Bürgerkriegs-partei in der Tradition protestantischer Freikirchen mit egalitä-rer politischer und ökonomischer Theorie. Sie treten für voll-ständige Religionsfreiheit, für die Abschaffung der Stände und für Gleichheit vor dem Gesetz ein, kämpfen für eine radikale Republik und mit O. Cromwell gegen die Königsherrschaft. (Die </a:t>
            </a:r>
            <a:r>
              <a:rPr lang="de-DE" i="1" smtClean="0"/>
              <a:t>Glory Revolution</a:t>
            </a:r>
            <a:r>
              <a:rPr lang="de-DE" smtClean="0"/>
              <a:t> 1688 schafft dann ein System des Gleichgewichts zwischen Krone und Parlament.)</a:t>
            </a:r>
          </a:p>
          <a:p>
            <a:pPr marL="0" indent="0" eaLnBrk="1" hangingPunct="1">
              <a:lnSpc>
                <a:spcPct val="90000"/>
              </a:lnSpc>
              <a:buFontTx/>
              <a:buNone/>
              <a:tabLst>
                <a:tab pos="1166813" algn="l"/>
              </a:tabLst>
            </a:pPr>
            <a:r>
              <a:rPr lang="de-DE" smtClean="0"/>
              <a:t>Die </a:t>
            </a:r>
            <a:r>
              <a:rPr lang="de-DE" i="1" smtClean="0"/>
              <a:t>True Levellers</a:t>
            </a:r>
            <a:r>
              <a:rPr lang="de-DE" smtClean="0"/>
              <a:t> gründen 1649 in Südengland in der Graf-schaft Surrey auf dem St. George's Hill eine agrarkommunisti-sche Siedlung (unter Berufung auf Gott und die Vernunft ohne Privateigentum). Rückhalt fanden die Levellers als Vorläufer moderner Massenparteien in der ärmeren Bevölkerung und der Armee. Sie gelten als Vorläufer des Liberalismus.</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checkerboard(across)">
                                      <p:cBhvr>
                                        <p:cTn id="7" dur="500"/>
                                        <p:tgtEl>
                                          <p:spTgt spid="116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checkerboard(across)">
                                      <p:cBhvr>
                                        <p:cTn id="12" dur="500"/>
                                        <p:tgtEl>
                                          <p:spTgt spid="116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umsplatzhalter 3"/>
          <p:cNvSpPr>
            <a:spLocks noGrp="1"/>
          </p:cNvSpPr>
          <p:nvPr>
            <p:ph type="dt" sz="quarter" idx="10"/>
          </p:nvPr>
        </p:nvSpPr>
        <p:spPr>
          <a:noFill/>
        </p:spPr>
        <p:txBody>
          <a:bodyPr/>
          <a:lstStyle/>
          <a:p>
            <a:fld id="{91B2D1E5-4E33-4DA6-BE89-812029E5AB06}" type="datetime1">
              <a:rPr lang="de-DE" smtClean="0"/>
              <a:pPr/>
              <a:t>04.11.2023</a:t>
            </a:fld>
            <a:endParaRPr lang="de-DE" smtClean="0"/>
          </a:p>
        </p:txBody>
      </p:sp>
      <p:sp>
        <p:nvSpPr>
          <p:cNvPr id="31747" name="Fußzeilenplatzhalter 4"/>
          <p:cNvSpPr>
            <a:spLocks noGrp="1"/>
          </p:cNvSpPr>
          <p:nvPr>
            <p:ph type="ftr" sz="quarter" idx="11"/>
          </p:nvPr>
        </p:nvSpPr>
        <p:spPr>
          <a:noFill/>
        </p:spPr>
        <p:txBody>
          <a:bodyPr/>
          <a:lstStyle/>
          <a:p>
            <a:r>
              <a:rPr lang="de-DE" smtClean="0"/>
              <a:t>GESCHICHTE POLITISCHER IDEEN - © Thomas Knob 2007</a:t>
            </a:r>
          </a:p>
        </p:txBody>
      </p:sp>
      <p:sp>
        <p:nvSpPr>
          <p:cNvPr id="31748" name="Foliennummernplatzhalter 5"/>
          <p:cNvSpPr>
            <a:spLocks noGrp="1"/>
          </p:cNvSpPr>
          <p:nvPr>
            <p:ph type="sldNum" sz="quarter" idx="12"/>
          </p:nvPr>
        </p:nvSpPr>
        <p:spPr>
          <a:noFill/>
        </p:spPr>
        <p:txBody>
          <a:bodyPr/>
          <a:lstStyle/>
          <a:p>
            <a:fld id="{197E4BA7-BA4C-4D02-8D85-5D5AFA600F81}" type="slidenum">
              <a:rPr lang="de-DE" smtClean="0"/>
              <a:pPr/>
              <a:t>28</a:t>
            </a:fld>
            <a:r>
              <a:rPr lang="de-DE" smtClean="0"/>
              <a:t>/82</a:t>
            </a:r>
          </a:p>
        </p:txBody>
      </p:sp>
      <p:sp>
        <p:nvSpPr>
          <p:cNvPr id="31749" name="Rectangle 2"/>
          <p:cNvSpPr>
            <a:spLocks noGrp="1" noChangeArrowheads="1"/>
          </p:cNvSpPr>
          <p:nvPr>
            <p:ph type="title"/>
          </p:nvPr>
        </p:nvSpPr>
        <p:spPr>
          <a:xfrm>
            <a:off x="323850" y="115888"/>
            <a:ext cx="8496300" cy="1152525"/>
          </a:xfrm>
        </p:spPr>
        <p:txBody>
          <a:bodyPr/>
          <a:lstStyle/>
          <a:p>
            <a:pPr eaLnBrk="1" hangingPunct="1"/>
            <a:r>
              <a:rPr lang="de-DE" smtClean="0"/>
              <a:t>Politische Ideen (12): 17. Jh. (Hobbes)</a:t>
            </a:r>
          </a:p>
        </p:txBody>
      </p:sp>
      <p:sp>
        <p:nvSpPr>
          <p:cNvPr id="113667" name="Rectangle 3"/>
          <p:cNvSpPr>
            <a:spLocks noGrp="1" noChangeArrowheads="1"/>
          </p:cNvSpPr>
          <p:nvPr>
            <p:ph type="body" idx="1"/>
          </p:nvPr>
        </p:nvSpPr>
        <p:spPr>
          <a:xfrm>
            <a:off x="250825" y="1268413"/>
            <a:ext cx="8713788" cy="5183187"/>
          </a:xfrm>
        </p:spPr>
        <p:txBody>
          <a:bodyPr/>
          <a:lstStyle/>
          <a:p>
            <a:pPr marL="0" indent="0" eaLnBrk="1" hangingPunct="1">
              <a:lnSpc>
                <a:spcPct val="90000"/>
              </a:lnSpc>
              <a:buFontTx/>
              <a:buNone/>
              <a:tabLst>
                <a:tab pos="1166813" algn="l"/>
              </a:tabLst>
            </a:pPr>
            <a:r>
              <a:rPr lang="de-DE" b="1" smtClean="0"/>
              <a:t>Hobbes</a:t>
            </a:r>
            <a:r>
              <a:rPr lang="de-DE" smtClean="0"/>
              <a:t> bindet die Legitimation von Herrschaft zum 1. Mal an das Interesse der Beherrschten. Hauptwerk: </a:t>
            </a:r>
            <a:r>
              <a:rPr lang="de-DE" i="1" smtClean="0"/>
              <a:t>Leviathan</a:t>
            </a:r>
            <a:r>
              <a:rPr lang="de-DE" smtClean="0"/>
              <a:t> </a:t>
            </a:r>
            <a:r>
              <a:rPr lang="de-DE" i="1" smtClean="0"/>
              <a:t>or the Matter, Forme and Power of a Commonwealth Ecclesiastical and Civil</a:t>
            </a:r>
            <a:r>
              <a:rPr lang="de-DE" smtClean="0"/>
              <a:t> (1651). – Die wichtigsten Aussagen:</a:t>
            </a:r>
          </a:p>
          <a:p>
            <a:pPr marL="0" indent="0" eaLnBrk="1" hangingPunct="1">
              <a:lnSpc>
                <a:spcPct val="90000"/>
              </a:lnSpc>
              <a:buFontTx/>
              <a:buNone/>
              <a:tabLst>
                <a:tab pos="1166813" algn="l"/>
              </a:tabLst>
            </a:pPr>
            <a:r>
              <a:rPr lang="de-DE" smtClean="0"/>
              <a:t>Das Entstehen von Staaten wird in pessimistischer Sicht des Menschen (Plautus-Zitat: </a:t>
            </a:r>
            <a:r>
              <a:rPr lang="de-DE" i="1" smtClean="0"/>
              <a:t>Homo hominem lupus</a:t>
            </a:r>
            <a:r>
              <a:rPr lang="de-DE" smtClean="0"/>
              <a:t>) durch den durch sie verhinderten </a:t>
            </a:r>
            <a:r>
              <a:rPr lang="de-DE" i="1" smtClean="0"/>
              <a:t>bellum omnia contra omnes</a:t>
            </a:r>
            <a:r>
              <a:rPr lang="de-DE" smtClean="0"/>
              <a:t> gerecht-fertigt. Der Mensch als individuelles Wesen delegiere im (wie bei Grotius) chaotischen Naturzustand die Macht an</a:t>
            </a:r>
          </a:p>
          <a:p>
            <a:pPr marL="0" indent="0" eaLnBrk="1" hangingPunct="1">
              <a:lnSpc>
                <a:spcPct val="90000"/>
              </a:lnSpc>
              <a:buFontTx/>
              <a:buNone/>
              <a:tabLst>
                <a:tab pos="1166813" algn="l"/>
              </a:tabLst>
            </a:pPr>
            <a:r>
              <a:rPr lang="de-DE" smtClean="0"/>
              <a:t>3 Staatsformen (als vertragsüberwachende Instanzen):	</a:t>
            </a:r>
          </a:p>
          <a:p>
            <a:pPr marL="0" indent="0" eaLnBrk="1" hangingPunct="1">
              <a:lnSpc>
                <a:spcPct val="90000"/>
              </a:lnSpc>
              <a:buFontTx/>
              <a:buNone/>
              <a:tabLst>
                <a:tab pos="1166813" algn="l"/>
              </a:tabLst>
            </a:pPr>
            <a:r>
              <a:rPr lang="de-DE" smtClean="0"/>
              <a:t>	- Demokratie (an Repräsentativversammlung)</a:t>
            </a:r>
          </a:p>
          <a:p>
            <a:pPr marL="0" indent="0" eaLnBrk="1" hangingPunct="1">
              <a:lnSpc>
                <a:spcPct val="90000"/>
              </a:lnSpc>
              <a:buFontTx/>
              <a:buNone/>
              <a:tabLst>
                <a:tab pos="1166813" algn="l"/>
              </a:tabLst>
            </a:pPr>
            <a:r>
              <a:rPr lang="de-DE" smtClean="0"/>
              <a:t>	- Aristokratie (an eine kleine Gruppe)</a:t>
            </a:r>
          </a:p>
          <a:p>
            <a:pPr marL="0" indent="0" eaLnBrk="1" hangingPunct="1">
              <a:lnSpc>
                <a:spcPct val="90000"/>
              </a:lnSpc>
              <a:buFontTx/>
              <a:buNone/>
              <a:tabLst>
                <a:tab pos="1166813" algn="l"/>
              </a:tabLst>
            </a:pPr>
            <a:r>
              <a:rPr lang="de-DE" smtClean="0"/>
              <a:t>	- Monarchie (an einen einzelnen Souverän).</a:t>
            </a:r>
          </a:p>
          <a:p>
            <a:pPr marL="0" indent="0" eaLnBrk="1" hangingPunct="1">
              <a:lnSpc>
                <a:spcPct val="90000"/>
              </a:lnSpc>
              <a:buFontTx/>
              <a:buNone/>
              <a:tabLst>
                <a:tab pos="1166813" algn="l"/>
              </a:tabLst>
            </a:pPr>
            <a:r>
              <a:rPr lang="de-DE" smtClean="0"/>
              <a:t>Am besten sei ein an kein Recht gebundener Monarch.</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checkerboard(across)">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checkerboard(across)">
                                      <p:cBhvr>
                                        <p:cTn id="12" dur="500"/>
                                        <p:tgtEl>
                                          <p:spTgt spid="113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 calcmode="lin" valueType="num">
                                      <p:cBhvr additive="base">
                                        <p:cTn id="17"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3667">
                                            <p:txEl>
                                              <p:pRg st="3" end="3"/>
                                            </p:txEl>
                                          </p:spTgt>
                                        </p:tgtEl>
                                        <p:attrNameLst>
                                          <p:attrName>style.visibility</p:attrName>
                                        </p:attrNameLst>
                                      </p:cBhvr>
                                      <p:to>
                                        <p:strVal val="visible"/>
                                      </p:to>
                                    </p:set>
                                    <p:anim calcmode="lin" valueType="num">
                                      <p:cBhvr additive="base">
                                        <p:cTn id="23"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3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3667">
                                            <p:txEl>
                                              <p:pRg st="4" end="4"/>
                                            </p:txEl>
                                          </p:spTgt>
                                        </p:tgtEl>
                                        <p:attrNameLst>
                                          <p:attrName>style.visibility</p:attrName>
                                        </p:attrNameLst>
                                      </p:cBhvr>
                                      <p:to>
                                        <p:strVal val="visible"/>
                                      </p:to>
                                    </p:set>
                                    <p:anim calcmode="lin" valueType="num">
                                      <p:cBhvr additive="base">
                                        <p:cTn id="29"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3667">
                                            <p:txEl>
                                              <p:pRg st="5" end="5"/>
                                            </p:txEl>
                                          </p:spTgt>
                                        </p:tgtEl>
                                        <p:attrNameLst>
                                          <p:attrName>style.visibility</p:attrName>
                                        </p:attrNameLst>
                                      </p:cBhvr>
                                      <p:to>
                                        <p:strVal val="visible"/>
                                      </p:to>
                                    </p:set>
                                    <p:anim calcmode="lin" valueType="num">
                                      <p:cBhvr additive="base">
                                        <p:cTn id="35"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3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3667">
                                            <p:txEl>
                                              <p:pRg st="6" end="6"/>
                                            </p:txEl>
                                          </p:spTgt>
                                        </p:tgtEl>
                                        <p:attrNameLst>
                                          <p:attrName>style.visibility</p:attrName>
                                        </p:attrNameLst>
                                      </p:cBhvr>
                                      <p:to>
                                        <p:strVal val="visible"/>
                                      </p:to>
                                    </p:set>
                                    <p:anim calcmode="lin" valueType="num">
                                      <p:cBhvr additive="base">
                                        <p:cTn id="41" dur="500" fill="hold"/>
                                        <p:tgtEl>
                                          <p:spTgt spid="11366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36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umsplatzhalter 3"/>
          <p:cNvSpPr>
            <a:spLocks noGrp="1"/>
          </p:cNvSpPr>
          <p:nvPr>
            <p:ph type="dt" sz="quarter" idx="10"/>
          </p:nvPr>
        </p:nvSpPr>
        <p:spPr>
          <a:noFill/>
        </p:spPr>
        <p:txBody>
          <a:bodyPr/>
          <a:lstStyle/>
          <a:p>
            <a:fld id="{8002E4C8-84CE-417E-A9BA-A58D2F20C06C}" type="datetime1">
              <a:rPr lang="de-DE" smtClean="0"/>
              <a:pPr/>
              <a:t>04.11.2023</a:t>
            </a:fld>
            <a:endParaRPr lang="de-DE" smtClean="0"/>
          </a:p>
        </p:txBody>
      </p:sp>
      <p:sp>
        <p:nvSpPr>
          <p:cNvPr id="32771" name="Fußzeilenplatzhalter 4"/>
          <p:cNvSpPr>
            <a:spLocks noGrp="1"/>
          </p:cNvSpPr>
          <p:nvPr>
            <p:ph type="ftr" sz="quarter" idx="11"/>
          </p:nvPr>
        </p:nvSpPr>
        <p:spPr>
          <a:noFill/>
        </p:spPr>
        <p:txBody>
          <a:bodyPr/>
          <a:lstStyle/>
          <a:p>
            <a:r>
              <a:rPr lang="de-DE" smtClean="0"/>
              <a:t>GESCHICHTE POLITISCHER IDEEN - © Thomas Knob 2007</a:t>
            </a:r>
          </a:p>
        </p:txBody>
      </p:sp>
      <p:sp>
        <p:nvSpPr>
          <p:cNvPr id="32772" name="Foliennummernplatzhalter 5"/>
          <p:cNvSpPr>
            <a:spLocks noGrp="1"/>
          </p:cNvSpPr>
          <p:nvPr>
            <p:ph type="sldNum" sz="quarter" idx="12"/>
          </p:nvPr>
        </p:nvSpPr>
        <p:spPr>
          <a:noFill/>
        </p:spPr>
        <p:txBody>
          <a:bodyPr/>
          <a:lstStyle/>
          <a:p>
            <a:fld id="{40DE171D-6C41-4F9A-87B2-C5E0FE13E4E0}" type="slidenum">
              <a:rPr lang="de-DE" smtClean="0"/>
              <a:pPr/>
              <a:t>29</a:t>
            </a:fld>
            <a:r>
              <a:rPr lang="de-DE" smtClean="0"/>
              <a:t>/82</a:t>
            </a:r>
          </a:p>
        </p:txBody>
      </p:sp>
      <p:sp>
        <p:nvSpPr>
          <p:cNvPr id="32773" name="Rectangle 2"/>
          <p:cNvSpPr>
            <a:spLocks noGrp="1" noChangeArrowheads="1"/>
          </p:cNvSpPr>
          <p:nvPr>
            <p:ph type="title"/>
          </p:nvPr>
        </p:nvSpPr>
        <p:spPr>
          <a:xfrm>
            <a:off x="323850" y="115888"/>
            <a:ext cx="8496300" cy="1152525"/>
          </a:xfrm>
        </p:spPr>
        <p:txBody>
          <a:bodyPr/>
          <a:lstStyle/>
          <a:p>
            <a:pPr eaLnBrk="1" hangingPunct="1"/>
            <a:r>
              <a:rPr lang="de-DE" smtClean="0"/>
              <a:t>Politische Ideen (13): 17. Jh. (Spinoza)</a:t>
            </a:r>
          </a:p>
        </p:txBody>
      </p:sp>
      <p:sp>
        <p:nvSpPr>
          <p:cNvPr id="115715" name="Rectangle 3"/>
          <p:cNvSpPr>
            <a:spLocks noGrp="1" noChangeArrowheads="1"/>
          </p:cNvSpPr>
          <p:nvPr>
            <p:ph type="body" idx="1"/>
          </p:nvPr>
        </p:nvSpPr>
        <p:spPr>
          <a:xfrm>
            <a:off x="179388" y="1268413"/>
            <a:ext cx="8785225" cy="5256212"/>
          </a:xfrm>
        </p:spPr>
        <p:txBody>
          <a:bodyPr/>
          <a:lstStyle/>
          <a:p>
            <a:pPr marL="0" indent="0" eaLnBrk="1" hangingPunct="1">
              <a:buFontTx/>
              <a:buNone/>
              <a:tabLst>
                <a:tab pos="1166813" algn="l"/>
              </a:tabLst>
            </a:pPr>
            <a:r>
              <a:rPr lang="de-DE" sz="2000" b="1" smtClean="0"/>
              <a:t>Spinoza</a:t>
            </a:r>
            <a:r>
              <a:rPr lang="de-DE" sz="2000" smtClean="0"/>
              <a:t> formuliert erstmals </a:t>
            </a:r>
            <a:r>
              <a:rPr lang="de-AT" sz="2000" smtClean="0"/>
              <a:t>den modernen Gedanken, dass Moral und Recht vernünftig nach Bedürfnissen und Interessen festgelegt werden.</a:t>
            </a:r>
          </a:p>
          <a:p>
            <a:pPr marL="0" indent="0" eaLnBrk="1" hangingPunct="1">
              <a:buFontTx/>
              <a:buNone/>
              <a:tabLst>
                <a:tab pos="1166813" algn="l"/>
              </a:tabLst>
            </a:pPr>
            <a:r>
              <a:rPr lang="de-AT" sz="2000" smtClean="0"/>
              <a:t>In seinem </a:t>
            </a:r>
            <a:r>
              <a:rPr lang="de-AT" sz="2000" i="1" smtClean="0"/>
              <a:t>Tractatus theologico-politicus</a:t>
            </a:r>
            <a:r>
              <a:rPr lang="de-AT" sz="2000" smtClean="0"/>
              <a:t> (1670) meint Spinoza, dass erst der freie Vernunftgebrauch (und nicht theologische Vorurteile) politische Stabilität garantiere.</a:t>
            </a:r>
            <a:r>
              <a:rPr lang="de-DE" sz="2000" smtClean="0"/>
              <a:t> </a:t>
            </a:r>
            <a:r>
              <a:rPr lang="de-AT" sz="2000" smtClean="0"/>
              <a:t>Gedankenfreiheit sei die höchste Tugend nicht nur des Bürgers, sondern des Menschen schlechthin.</a:t>
            </a:r>
            <a:endParaRPr lang="de-DE" sz="2000" smtClean="0"/>
          </a:p>
          <a:p>
            <a:pPr marL="0" indent="0" eaLnBrk="1" hangingPunct="1">
              <a:buFontTx/>
              <a:buNone/>
              <a:tabLst>
                <a:tab pos="1166813" algn="l"/>
              </a:tabLst>
            </a:pPr>
            <a:r>
              <a:rPr lang="de-AT" sz="2000" smtClean="0"/>
              <a:t>Gemäß der </a:t>
            </a:r>
            <a:r>
              <a:rPr lang="de-AT" sz="2000" i="1" smtClean="0"/>
              <a:t>Ethica ordine geometrico demonstrata</a:t>
            </a:r>
            <a:r>
              <a:rPr lang="de-AT" sz="2000" smtClean="0"/>
              <a:t> (1675) gebe es im natürlichen (leidenschaftsgesteuerten) Zustand weder Sünde und Moral, noch Schuld und Verantwortung. Erst im bürgerlichen (vernunftgesteuerten) Zustand werde in allgemeiner Übereinstimmung entschieden, was Gut und Böse sei. Böse zu sein sei eine Form von Ungehorsam, gerecht zu sein eine von Gehorsam. Der gerechte Bürger halte sich an die (willkürlichen) Gesetze des Staates, die Machtverhältnisse ausdrücken, auf der anderen Seite könne der Mensch seinen Anspruch auf Freiheit in der Reflexion ausleben. Keine Rückbindung an ontologische, theologische, metaphysi-sche Prinzipien mehr nötig, Rationalität befreie automatisch zu Toleranz.</a:t>
            </a:r>
            <a:endParaRPr lang="de-DE" sz="2000" smtClean="0"/>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checkerboard(across)">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checkerboard(across)">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checkerboard(across)">
                                      <p:cBhvr>
                                        <p:cTn id="17" dur="500"/>
                                        <p:tgtEl>
                                          <p:spTgt spid="115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Datumsplatzhalter 3"/>
          <p:cNvSpPr>
            <a:spLocks noGrp="1"/>
          </p:cNvSpPr>
          <p:nvPr>
            <p:ph type="dt" sz="quarter" idx="10"/>
          </p:nvPr>
        </p:nvSpPr>
        <p:spPr>
          <a:noFill/>
        </p:spPr>
        <p:txBody>
          <a:bodyPr/>
          <a:lstStyle/>
          <a:p>
            <a:fld id="{3CAF3CFF-E910-4825-89CB-9E7F6DD0AE02}" type="datetime1">
              <a:rPr lang="de-DE" smtClean="0"/>
              <a:pPr/>
              <a:t>04.11.2023</a:t>
            </a:fld>
            <a:endParaRPr lang="de-DE" smtClean="0"/>
          </a:p>
        </p:txBody>
      </p:sp>
      <p:sp>
        <p:nvSpPr>
          <p:cNvPr id="6147" name="Fußzeilenplatzhalter 4"/>
          <p:cNvSpPr>
            <a:spLocks noGrp="1"/>
          </p:cNvSpPr>
          <p:nvPr>
            <p:ph type="ftr" sz="quarter" idx="11"/>
          </p:nvPr>
        </p:nvSpPr>
        <p:spPr>
          <a:noFill/>
        </p:spPr>
        <p:txBody>
          <a:bodyPr/>
          <a:lstStyle/>
          <a:p>
            <a:r>
              <a:rPr lang="de-DE" smtClean="0"/>
              <a:t>GESCHICHTE POLITISCHER IDEEN - © Thomas Knob 2007</a:t>
            </a:r>
          </a:p>
        </p:txBody>
      </p:sp>
      <p:sp>
        <p:nvSpPr>
          <p:cNvPr id="6148" name="Foliennummernplatzhalter 5"/>
          <p:cNvSpPr>
            <a:spLocks noGrp="1"/>
          </p:cNvSpPr>
          <p:nvPr>
            <p:ph type="sldNum" sz="quarter" idx="12"/>
          </p:nvPr>
        </p:nvSpPr>
        <p:spPr>
          <a:noFill/>
        </p:spPr>
        <p:txBody>
          <a:bodyPr/>
          <a:lstStyle/>
          <a:p>
            <a:fld id="{2543D22A-829A-4737-BBD3-859D556179E1}" type="slidenum">
              <a:rPr lang="de-DE" smtClean="0"/>
              <a:pPr/>
              <a:t>3</a:t>
            </a:fld>
            <a:r>
              <a:rPr lang="de-DE" smtClean="0"/>
              <a:t>/82</a:t>
            </a:r>
          </a:p>
        </p:txBody>
      </p:sp>
      <p:sp>
        <p:nvSpPr>
          <p:cNvPr id="6149" name="Oval 4"/>
          <p:cNvSpPr>
            <a:spLocks noChangeArrowheads="1"/>
          </p:cNvSpPr>
          <p:nvPr/>
        </p:nvSpPr>
        <p:spPr bwMode="auto">
          <a:xfrm>
            <a:off x="1212850" y="1485900"/>
            <a:ext cx="6697663" cy="4535488"/>
          </a:xfrm>
          <a:prstGeom prst="ellipse">
            <a:avLst/>
          </a:prstGeom>
          <a:solidFill>
            <a:schemeClr val="accent1"/>
          </a:solidFill>
          <a:ln w="9525">
            <a:solidFill>
              <a:schemeClr val="tx1"/>
            </a:solidFill>
            <a:round/>
            <a:headEnd/>
            <a:tailEnd/>
          </a:ln>
        </p:spPr>
        <p:txBody>
          <a:bodyPr wrap="none" anchor="ctr"/>
          <a:lstStyle/>
          <a:p>
            <a:endParaRPr lang="de-AT"/>
          </a:p>
        </p:txBody>
      </p:sp>
      <p:sp>
        <p:nvSpPr>
          <p:cNvPr id="6150" name="Rectangle 2"/>
          <p:cNvSpPr>
            <a:spLocks noGrp="1" noChangeArrowheads="1"/>
          </p:cNvSpPr>
          <p:nvPr>
            <p:ph type="title"/>
          </p:nvPr>
        </p:nvSpPr>
        <p:spPr>
          <a:xfrm>
            <a:off x="468313" y="0"/>
            <a:ext cx="8228012" cy="1196975"/>
          </a:xfrm>
        </p:spPr>
        <p:txBody>
          <a:bodyPr/>
          <a:lstStyle/>
          <a:p>
            <a:pPr eaLnBrk="1" hangingPunct="1"/>
            <a:r>
              <a:rPr lang="de-DE" smtClean="0"/>
              <a:t>Themen, um die es gehen wird:</a:t>
            </a:r>
          </a:p>
        </p:txBody>
      </p:sp>
      <p:sp>
        <p:nvSpPr>
          <p:cNvPr id="5123" name="Rectangle 3"/>
          <p:cNvSpPr>
            <a:spLocks noGrp="1" noChangeArrowheads="1"/>
          </p:cNvSpPr>
          <p:nvPr>
            <p:ph type="body" idx="1"/>
          </p:nvPr>
        </p:nvSpPr>
        <p:spPr>
          <a:xfrm>
            <a:off x="1835150" y="2420938"/>
            <a:ext cx="5761038" cy="2808287"/>
          </a:xfrm>
        </p:spPr>
        <p:txBody>
          <a:bodyPr/>
          <a:lstStyle/>
          <a:p>
            <a:pPr eaLnBrk="1" hangingPunct="1"/>
            <a:r>
              <a:rPr lang="de-DE" smtClean="0"/>
              <a:t>Staats- und Rechtsphilosophie</a:t>
            </a:r>
            <a:endParaRPr lang="de-DE" baseline="-25000" smtClean="0"/>
          </a:p>
          <a:p>
            <a:pPr eaLnBrk="1" hangingPunct="1"/>
            <a:r>
              <a:rPr lang="de-DE" smtClean="0"/>
              <a:t>Ideen und Ideologien</a:t>
            </a:r>
          </a:p>
          <a:p>
            <a:pPr eaLnBrk="1" hangingPunct="1"/>
            <a:r>
              <a:rPr lang="de-DE" smtClean="0"/>
              <a:t>Politische Ideengeschichte Antike</a:t>
            </a:r>
          </a:p>
          <a:p>
            <a:pPr eaLnBrk="1" hangingPunct="1"/>
            <a:r>
              <a:rPr lang="de-DE" smtClean="0"/>
              <a:t>Politische Ideengeschichte Mittelalter</a:t>
            </a:r>
          </a:p>
          <a:p>
            <a:pPr eaLnBrk="1" hangingPunct="1"/>
            <a:r>
              <a:rPr lang="de-DE" smtClean="0"/>
              <a:t>Politische Ideengeschichte Neuzeit</a:t>
            </a:r>
          </a:p>
          <a:p>
            <a:pPr eaLnBrk="1" hangingPunct="1"/>
            <a:r>
              <a:rPr lang="de-DE" smtClean="0"/>
              <a:t>Politische Ideengeschichte 20/21. Jh.</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umsplatzhalter 5"/>
          <p:cNvSpPr>
            <a:spLocks noGrp="1"/>
          </p:cNvSpPr>
          <p:nvPr>
            <p:ph type="dt" sz="quarter" idx="10"/>
          </p:nvPr>
        </p:nvSpPr>
        <p:spPr>
          <a:noFill/>
        </p:spPr>
        <p:txBody>
          <a:bodyPr/>
          <a:lstStyle/>
          <a:p>
            <a:fld id="{63D2205B-B77B-47AC-A55F-8F8CD8D91813}" type="datetime1">
              <a:rPr lang="de-DE" smtClean="0"/>
              <a:pPr/>
              <a:t>04.11.2023</a:t>
            </a:fld>
            <a:endParaRPr lang="de-DE" smtClean="0"/>
          </a:p>
        </p:txBody>
      </p:sp>
      <p:sp>
        <p:nvSpPr>
          <p:cNvPr id="33795" name="Fußzeilenplatzhalter 6"/>
          <p:cNvSpPr>
            <a:spLocks noGrp="1"/>
          </p:cNvSpPr>
          <p:nvPr>
            <p:ph type="ftr" sz="quarter" idx="11"/>
          </p:nvPr>
        </p:nvSpPr>
        <p:spPr>
          <a:noFill/>
        </p:spPr>
        <p:txBody>
          <a:bodyPr/>
          <a:lstStyle/>
          <a:p>
            <a:r>
              <a:rPr lang="de-DE" smtClean="0"/>
              <a:t>GESCHICHTE POLITISCHER IDEEN - © Thomas Knob 2007</a:t>
            </a:r>
          </a:p>
        </p:txBody>
      </p:sp>
      <p:sp>
        <p:nvSpPr>
          <p:cNvPr id="33796" name="Foliennummernplatzhalter 7"/>
          <p:cNvSpPr>
            <a:spLocks noGrp="1"/>
          </p:cNvSpPr>
          <p:nvPr>
            <p:ph type="sldNum" sz="quarter" idx="12"/>
          </p:nvPr>
        </p:nvSpPr>
        <p:spPr>
          <a:noFill/>
        </p:spPr>
        <p:txBody>
          <a:bodyPr/>
          <a:lstStyle/>
          <a:p>
            <a:fld id="{ED77FC7C-EC9E-4978-9414-AEB8489293B2}" type="slidenum">
              <a:rPr lang="de-DE" smtClean="0"/>
              <a:pPr/>
              <a:t>30</a:t>
            </a:fld>
            <a:r>
              <a:rPr lang="de-DE" smtClean="0"/>
              <a:t>/82</a:t>
            </a:r>
          </a:p>
        </p:txBody>
      </p:sp>
      <p:sp>
        <p:nvSpPr>
          <p:cNvPr id="33797" name="Rectangle 2"/>
          <p:cNvSpPr>
            <a:spLocks noGrp="1" noChangeArrowheads="1"/>
          </p:cNvSpPr>
          <p:nvPr>
            <p:ph type="title"/>
          </p:nvPr>
        </p:nvSpPr>
        <p:spPr/>
        <p:txBody>
          <a:bodyPr/>
          <a:lstStyle/>
          <a:p>
            <a:pPr eaLnBrk="1" hangingPunct="1"/>
            <a:r>
              <a:rPr lang="de-DE" smtClean="0"/>
              <a:t>Politische Ideen (12-13): Bilder</a:t>
            </a:r>
          </a:p>
        </p:txBody>
      </p:sp>
      <p:sp>
        <p:nvSpPr>
          <p:cNvPr id="33798" name="Rectangle 3"/>
          <p:cNvSpPr>
            <a:spLocks noGrp="1" noChangeArrowheads="1"/>
          </p:cNvSpPr>
          <p:nvPr>
            <p:ph type="body" sz="half" idx="1"/>
          </p:nvPr>
        </p:nvSpPr>
        <p:spPr>
          <a:xfrm>
            <a:off x="457200" y="5734050"/>
            <a:ext cx="8075613" cy="647700"/>
          </a:xfrm>
          <a:noFill/>
        </p:spPr>
        <p:txBody>
          <a:bodyPr anchor="b" anchorCtr="1"/>
          <a:lstStyle/>
          <a:p>
            <a:pPr marL="0" indent="0" eaLnBrk="1" hangingPunct="1">
              <a:buFontTx/>
              <a:buNone/>
            </a:pPr>
            <a:r>
              <a:rPr lang="de-DE" sz="2000" b="1" smtClean="0"/>
              <a:t>Thomas Hobbes                      </a:t>
            </a:r>
            <a:r>
              <a:rPr lang="de-DE" sz="2000" smtClean="0"/>
              <a:t>         </a:t>
            </a:r>
            <a:r>
              <a:rPr lang="de-DE" sz="2000" b="1" smtClean="0"/>
              <a:t>Baruch Spinoza</a:t>
            </a:r>
          </a:p>
          <a:p>
            <a:pPr marL="0" indent="0" eaLnBrk="1" hangingPunct="1">
              <a:buFontTx/>
              <a:buNone/>
            </a:pPr>
            <a:r>
              <a:rPr lang="de-DE" sz="2000" b="1" smtClean="0"/>
              <a:t>     (1588-1679)                                       (1632-1677)</a:t>
            </a:r>
          </a:p>
        </p:txBody>
      </p:sp>
      <p:pic>
        <p:nvPicPr>
          <p:cNvPr id="104458" name="Picture 10" descr="hobbes"/>
          <p:cNvPicPr>
            <a:picLocks noGrp="1" noChangeAspect="1" noChangeArrowheads="1"/>
          </p:cNvPicPr>
          <p:nvPr>
            <p:ph sz="quarter" idx="2"/>
          </p:nvPr>
        </p:nvPicPr>
        <p:blipFill>
          <a:blip r:embed="rId3" cstate="print"/>
          <a:srcRect/>
          <a:stretch>
            <a:fillRect/>
          </a:stretch>
        </p:blipFill>
        <p:spPr>
          <a:xfrm>
            <a:off x="827088" y="1484313"/>
            <a:ext cx="3336925" cy="4032250"/>
          </a:xfrm>
          <a:noFill/>
        </p:spPr>
      </p:pic>
      <p:pic>
        <p:nvPicPr>
          <p:cNvPr id="104460" name="Picture 12" descr="Spinoza"/>
          <p:cNvPicPr>
            <a:picLocks noGrp="1" noChangeAspect="1" noChangeArrowheads="1"/>
          </p:cNvPicPr>
          <p:nvPr>
            <p:ph sz="quarter" idx="3"/>
          </p:nvPr>
        </p:nvPicPr>
        <p:blipFill>
          <a:blip r:embed="rId4" cstate="print"/>
          <a:srcRect/>
          <a:stretch>
            <a:fillRect/>
          </a:stretch>
        </p:blipFill>
        <p:spPr>
          <a:xfrm>
            <a:off x="5018088" y="1484313"/>
            <a:ext cx="3225800" cy="4032250"/>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4458"/>
                                        </p:tgtEl>
                                        <p:attrNameLst>
                                          <p:attrName>style.visibility</p:attrName>
                                        </p:attrNameLst>
                                      </p:cBhvr>
                                      <p:to>
                                        <p:strVal val="visible"/>
                                      </p:to>
                                    </p:set>
                                    <p:animEffect transition="in" filter="wedge">
                                      <p:cBhvr>
                                        <p:cTn id="7" dur="2000"/>
                                        <p:tgtEl>
                                          <p:spTgt spid="10445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4460"/>
                                        </p:tgtEl>
                                        <p:attrNameLst>
                                          <p:attrName>style.visibility</p:attrName>
                                        </p:attrNameLst>
                                      </p:cBhvr>
                                      <p:to>
                                        <p:strVal val="visible"/>
                                      </p:to>
                                    </p:set>
                                    <p:animEffect transition="in" filter="wedge">
                                      <p:cBhvr>
                                        <p:cTn id="12" dur="2000"/>
                                        <p:tgtEl>
                                          <p:spTgt spid="104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umsplatzhalter 3"/>
          <p:cNvSpPr>
            <a:spLocks noGrp="1"/>
          </p:cNvSpPr>
          <p:nvPr>
            <p:ph type="dt" sz="quarter" idx="10"/>
          </p:nvPr>
        </p:nvSpPr>
        <p:spPr>
          <a:noFill/>
        </p:spPr>
        <p:txBody>
          <a:bodyPr/>
          <a:lstStyle/>
          <a:p>
            <a:fld id="{C1759FF3-6002-46DA-BAAE-629011ECBC73}" type="datetime1">
              <a:rPr lang="de-DE" smtClean="0"/>
              <a:pPr/>
              <a:t>04.11.2023</a:t>
            </a:fld>
            <a:endParaRPr lang="de-DE" smtClean="0"/>
          </a:p>
        </p:txBody>
      </p:sp>
      <p:sp>
        <p:nvSpPr>
          <p:cNvPr id="34819" name="Fußzeilenplatzhalter 4"/>
          <p:cNvSpPr>
            <a:spLocks noGrp="1"/>
          </p:cNvSpPr>
          <p:nvPr>
            <p:ph type="ftr" sz="quarter" idx="11"/>
          </p:nvPr>
        </p:nvSpPr>
        <p:spPr>
          <a:noFill/>
        </p:spPr>
        <p:txBody>
          <a:bodyPr/>
          <a:lstStyle/>
          <a:p>
            <a:r>
              <a:rPr lang="de-DE" smtClean="0"/>
              <a:t>GESCHICHTE POLITISCHER IDEEN - © Thomas Knob 2007</a:t>
            </a:r>
          </a:p>
        </p:txBody>
      </p:sp>
      <p:sp>
        <p:nvSpPr>
          <p:cNvPr id="34820" name="Foliennummernplatzhalter 5"/>
          <p:cNvSpPr>
            <a:spLocks noGrp="1"/>
          </p:cNvSpPr>
          <p:nvPr>
            <p:ph type="sldNum" sz="quarter" idx="12"/>
          </p:nvPr>
        </p:nvSpPr>
        <p:spPr>
          <a:noFill/>
        </p:spPr>
        <p:txBody>
          <a:bodyPr/>
          <a:lstStyle/>
          <a:p>
            <a:fld id="{DFCA51E8-565C-4E60-9A46-AF1D8EE86864}" type="slidenum">
              <a:rPr lang="de-DE" smtClean="0"/>
              <a:pPr/>
              <a:t>31</a:t>
            </a:fld>
            <a:r>
              <a:rPr lang="de-DE" smtClean="0"/>
              <a:t>/82</a:t>
            </a:r>
          </a:p>
        </p:txBody>
      </p:sp>
      <p:sp>
        <p:nvSpPr>
          <p:cNvPr id="34821" name="Rectangle 2"/>
          <p:cNvSpPr>
            <a:spLocks noGrp="1" noChangeArrowheads="1"/>
          </p:cNvSpPr>
          <p:nvPr>
            <p:ph type="title"/>
          </p:nvPr>
        </p:nvSpPr>
        <p:spPr>
          <a:xfrm>
            <a:off x="323850" y="115888"/>
            <a:ext cx="8496300" cy="1152525"/>
          </a:xfrm>
        </p:spPr>
        <p:txBody>
          <a:bodyPr/>
          <a:lstStyle/>
          <a:p>
            <a:pPr eaLnBrk="1" hangingPunct="1"/>
            <a:r>
              <a:rPr lang="de-DE" smtClean="0"/>
              <a:t>Politische Ideen (14): 17. Jh. (Locke 1)</a:t>
            </a:r>
          </a:p>
        </p:txBody>
      </p:sp>
      <p:sp>
        <p:nvSpPr>
          <p:cNvPr id="103427" name="Rectangle 3"/>
          <p:cNvSpPr>
            <a:spLocks noGrp="1" noChangeArrowheads="1"/>
          </p:cNvSpPr>
          <p:nvPr>
            <p:ph type="body" idx="1"/>
          </p:nvPr>
        </p:nvSpPr>
        <p:spPr>
          <a:xfrm>
            <a:off x="179388" y="1268413"/>
            <a:ext cx="8785225" cy="5400675"/>
          </a:xfrm>
        </p:spPr>
        <p:txBody>
          <a:bodyPr/>
          <a:lstStyle/>
          <a:p>
            <a:pPr marL="0" indent="0" eaLnBrk="1" hangingPunct="1">
              <a:lnSpc>
                <a:spcPct val="90000"/>
              </a:lnSpc>
              <a:buFontTx/>
              <a:buNone/>
              <a:tabLst>
                <a:tab pos="357188" algn="l"/>
                <a:tab pos="450850" algn="l"/>
                <a:tab pos="1166813" algn="l"/>
              </a:tabLst>
            </a:pPr>
            <a:r>
              <a:rPr lang="de-DE" sz="2000" b="1" smtClean="0"/>
              <a:t>Lockes</a:t>
            </a:r>
            <a:r>
              <a:rPr lang="de-DE" sz="2000" smtClean="0"/>
              <a:t> politische Philosophie beeinflusste Unabhängigkeitserklärung und Verfassung der USA, die Französische Revolution und über diesen Weg die meisten Verfassungen liberaler Staaten maßgeblich. Seine Werke gelten manchen als Manifest für die liberale Demokratie und den Kapitalismus .</a:t>
            </a:r>
          </a:p>
          <a:p>
            <a:pPr marL="0" indent="0" eaLnBrk="1" hangingPunct="1">
              <a:lnSpc>
                <a:spcPct val="90000"/>
              </a:lnSpc>
              <a:buFontTx/>
              <a:buNone/>
              <a:tabLst>
                <a:tab pos="357188" algn="l"/>
                <a:tab pos="450850" algn="l"/>
                <a:tab pos="1166813" algn="l"/>
              </a:tabLst>
            </a:pPr>
            <a:endParaRPr lang="de-DE" sz="1000" smtClean="0"/>
          </a:p>
          <a:p>
            <a:pPr marL="0" indent="0" eaLnBrk="1" hangingPunct="1">
              <a:lnSpc>
                <a:spcPct val="90000"/>
              </a:lnSpc>
              <a:buFontTx/>
              <a:buNone/>
              <a:tabLst>
                <a:tab pos="357188" algn="l"/>
                <a:tab pos="450850" algn="l"/>
                <a:tab pos="1166813" algn="l"/>
              </a:tabLst>
            </a:pPr>
            <a:r>
              <a:rPr lang="de-DE" sz="1600" smtClean="0"/>
              <a:t>Zitat aus </a:t>
            </a:r>
            <a:r>
              <a:rPr lang="de-DE" sz="1600" i="1" smtClean="0"/>
              <a:t>Epistola de tolerantia</a:t>
            </a:r>
            <a:r>
              <a:rPr lang="de-DE" sz="1600" smtClean="0"/>
              <a:t> </a:t>
            </a:r>
            <a:r>
              <a:rPr lang="de-AT" sz="1600" smtClean="0"/>
              <a:t>(1689): </a:t>
            </a:r>
            <a:r>
              <a:rPr lang="de-AT" sz="1600" smtClean="0">
                <a:solidFill>
                  <a:schemeClr val="folHlink"/>
                </a:solidFill>
              </a:rPr>
              <a:t>„</a:t>
            </a:r>
            <a:r>
              <a:rPr lang="de-DE" sz="1600" i="1" smtClean="0">
                <a:solidFill>
                  <a:schemeClr val="folHlink"/>
                </a:solidFill>
              </a:rPr>
              <a:t>... Bürgerliche Interessen nenne ich Leben, Freiheit, Gesundheit, Schmerzlosigkeit des Körpers und den Besitz äußerer Dinge wie Geld, Ländereien, [....]. Es ist die Pflicht der staatlichen Obrigkeit, durch die unparteiische Ausführung von Gesetzen, die für alle gleich sind, allgemein dem ganzen Volke und jedem ihrer Untertanen im besonderen den gerechten Besitz dieser Dinge, die zu seinem Leben gehören, zu sichern.“</a:t>
            </a:r>
            <a:r>
              <a:rPr lang="de-DE" sz="1600" i="1" smtClean="0"/>
              <a:t> </a:t>
            </a:r>
            <a:r>
              <a:rPr lang="de-DE" sz="1600" smtClean="0"/>
              <a:t>(Naturrechtsgedanke, „Law of Nature“. Das Recht der einen ist bei Locke durch das der anderen eingeschränkt. Präfiguriert tw. den Nachtwächterstaat / Minarchismus.)</a:t>
            </a:r>
            <a:endParaRPr lang="de-AT" sz="1600" smtClean="0"/>
          </a:p>
          <a:p>
            <a:pPr marL="0" indent="0" eaLnBrk="1" hangingPunct="1">
              <a:lnSpc>
                <a:spcPct val="90000"/>
              </a:lnSpc>
              <a:buFontTx/>
              <a:buNone/>
              <a:tabLst>
                <a:tab pos="357188" algn="l"/>
                <a:tab pos="450850" algn="l"/>
                <a:tab pos="1166813" algn="l"/>
              </a:tabLst>
            </a:pPr>
            <a:endParaRPr lang="de-AT" sz="1000" smtClean="0"/>
          </a:p>
          <a:p>
            <a:pPr marL="0" indent="0" eaLnBrk="1" hangingPunct="1">
              <a:lnSpc>
                <a:spcPct val="90000"/>
              </a:lnSpc>
              <a:buFontTx/>
              <a:buNone/>
              <a:tabLst>
                <a:tab pos="357188" algn="l"/>
                <a:tab pos="450850" algn="l"/>
                <a:tab pos="1166813" algn="l"/>
              </a:tabLst>
            </a:pPr>
            <a:r>
              <a:rPr lang="de-AT" sz="2000" smtClean="0"/>
              <a:t>In </a:t>
            </a:r>
            <a:r>
              <a:rPr lang="de-DE" sz="2000" i="1" smtClean="0"/>
              <a:t>Two Treatises of Government</a:t>
            </a:r>
            <a:r>
              <a:rPr lang="de-DE" sz="2000" smtClean="0"/>
              <a:t> </a:t>
            </a:r>
            <a:r>
              <a:rPr lang="de-AT" sz="2000" smtClean="0"/>
              <a:t>(1680-90) </a:t>
            </a:r>
            <a:r>
              <a:rPr lang="de-DE" sz="2000" smtClean="0"/>
              <a:t>argumentiert Locke, dass eine Regierung nur legitim sei, wenn sie die Zustimmung der Regierten besitze und die Naturrechte beschütze. Ansonsten hätten die Untertanen ein Recht auf Revolution. Verträge seien notwendig geworden, seit sich durch Anhäufung von Eigentum in 2 Phasen Gesellschaften gebildet hätten: </a:t>
            </a:r>
          </a:p>
          <a:p>
            <a:pPr marL="0" indent="0" eaLnBrk="1" hangingPunct="1">
              <a:lnSpc>
                <a:spcPct val="90000"/>
              </a:lnSpc>
              <a:buFontTx/>
              <a:buNone/>
              <a:tabLst>
                <a:tab pos="357188" algn="l"/>
                <a:tab pos="450850" algn="l"/>
                <a:tab pos="1166813" algn="l"/>
              </a:tabLst>
            </a:pPr>
            <a:r>
              <a:rPr lang="de-DE" sz="2000" smtClean="0"/>
              <a:t>	- 1. Phase: Aneignung der Natur (Selbsterhaltungsrecht; „Arbeitstheorie“)</a:t>
            </a:r>
          </a:p>
          <a:p>
            <a:pPr marL="0" indent="0" eaLnBrk="1" hangingPunct="1">
              <a:lnSpc>
                <a:spcPct val="90000"/>
              </a:lnSpc>
              <a:buFontTx/>
              <a:buNone/>
              <a:tabLst>
                <a:tab pos="357188" algn="l"/>
                <a:tab pos="450850" algn="l"/>
                <a:tab pos="1166813" algn="l"/>
              </a:tabLst>
            </a:pPr>
            <a:r>
              <a:rPr lang="de-DE" sz="2000" smtClean="0"/>
              <a:t>	- 2. Phase: Eintausch von verderblicher Ware gegen Geld („Geldtheorie“)</a:t>
            </a:r>
            <a:endParaRPr lang="de-AT" sz="2000" smtClean="0"/>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checkerboard(across)">
                                      <p:cBhvr>
                                        <p:cTn id="7" dur="500"/>
                                        <p:tgtEl>
                                          <p:spTgt spid="10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427">
                                            <p:txEl>
                                              <p:pRg st="4" end="4"/>
                                            </p:txEl>
                                          </p:spTgt>
                                        </p:tgtEl>
                                        <p:attrNameLst>
                                          <p:attrName>style.visibility</p:attrName>
                                        </p:attrNameLst>
                                      </p:cBhvr>
                                      <p:to>
                                        <p:strVal val="visible"/>
                                      </p:to>
                                    </p:set>
                                    <p:animEffect transition="in" filter="checkerboard(across)">
                                      <p:cBhvr>
                                        <p:cTn id="12" dur="500"/>
                                        <p:tgtEl>
                                          <p:spTgt spid="10342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3427">
                                            <p:txEl>
                                              <p:pRg st="5" end="5"/>
                                            </p:txEl>
                                          </p:spTgt>
                                        </p:tgtEl>
                                        <p:attrNameLst>
                                          <p:attrName>style.visibility</p:attrName>
                                        </p:attrNameLst>
                                      </p:cBhvr>
                                      <p:to>
                                        <p:strVal val="visible"/>
                                      </p:to>
                                    </p:set>
                                    <p:animEffect transition="in" filter="checkerboard(across)">
                                      <p:cBhvr>
                                        <p:cTn id="17" dur="500"/>
                                        <p:tgtEl>
                                          <p:spTgt spid="1034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3427">
                                            <p:txEl>
                                              <p:pRg st="6" end="6"/>
                                            </p:txEl>
                                          </p:spTgt>
                                        </p:tgtEl>
                                        <p:attrNameLst>
                                          <p:attrName>style.visibility</p:attrName>
                                        </p:attrNameLst>
                                      </p:cBhvr>
                                      <p:to>
                                        <p:strVal val="visible"/>
                                      </p:to>
                                    </p:set>
                                    <p:animEffect transition="in" filter="checkerboard(across)">
                                      <p:cBhvr>
                                        <p:cTn id="22" dur="500"/>
                                        <p:tgtEl>
                                          <p:spTgt spid="10342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3427">
                                            <p:txEl>
                                              <p:pRg st="2" end="2"/>
                                            </p:txEl>
                                          </p:spTgt>
                                        </p:tgtEl>
                                        <p:attrNameLst>
                                          <p:attrName>style.visibility</p:attrName>
                                        </p:attrNameLst>
                                      </p:cBhvr>
                                      <p:to>
                                        <p:strVal val="visible"/>
                                      </p:to>
                                    </p:set>
                                    <p:animEffect transition="in" filter="checkerboard(across)">
                                      <p:cBhvr>
                                        <p:cTn id="27" dur="500"/>
                                        <p:tgtEl>
                                          <p:spTgt spid="103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umsplatzhalter 3"/>
          <p:cNvSpPr>
            <a:spLocks noGrp="1"/>
          </p:cNvSpPr>
          <p:nvPr>
            <p:ph type="dt" sz="quarter" idx="10"/>
          </p:nvPr>
        </p:nvSpPr>
        <p:spPr>
          <a:noFill/>
        </p:spPr>
        <p:txBody>
          <a:bodyPr/>
          <a:lstStyle/>
          <a:p>
            <a:fld id="{C07C9BF3-8FF8-4FA1-8991-547416176887}" type="datetime1">
              <a:rPr lang="de-DE" smtClean="0"/>
              <a:pPr/>
              <a:t>04.11.2023</a:t>
            </a:fld>
            <a:endParaRPr lang="de-DE" smtClean="0"/>
          </a:p>
        </p:txBody>
      </p:sp>
      <p:sp>
        <p:nvSpPr>
          <p:cNvPr id="35843" name="Fußzeilenplatzhalter 4"/>
          <p:cNvSpPr>
            <a:spLocks noGrp="1"/>
          </p:cNvSpPr>
          <p:nvPr>
            <p:ph type="ftr" sz="quarter" idx="11"/>
          </p:nvPr>
        </p:nvSpPr>
        <p:spPr>
          <a:noFill/>
        </p:spPr>
        <p:txBody>
          <a:bodyPr/>
          <a:lstStyle/>
          <a:p>
            <a:r>
              <a:rPr lang="de-DE" smtClean="0"/>
              <a:t>GESCHICHTE POLITISCHER IDEEN - © Thomas Knob 2007</a:t>
            </a:r>
          </a:p>
        </p:txBody>
      </p:sp>
      <p:sp>
        <p:nvSpPr>
          <p:cNvPr id="35844" name="Foliennummernplatzhalter 5"/>
          <p:cNvSpPr>
            <a:spLocks noGrp="1"/>
          </p:cNvSpPr>
          <p:nvPr>
            <p:ph type="sldNum" sz="quarter" idx="12"/>
          </p:nvPr>
        </p:nvSpPr>
        <p:spPr>
          <a:noFill/>
        </p:spPr>
        <p:txBody>
          <a:bodyPr/>
          <a:lstStyle/>
          <a:p>
            <a:fld id="{0ACD0ECA-63C7-40BA-9AC5-ED2F9297F95B}" type="slidenum">
              <a:rPr lang="de-DE" smtClean="0"/>
              <a:pPr/>
              <a:t>32</a:t>
            </a:fld>
            <a:r>
              <a:rPr lang="de-DE" smtClean="0"/>
              <a:t>/82</a:t>
            </a:r>
          </a:p>
        </p:txBody>
      </p:sp>
      <p:sp>
        <p:nvSpPr>
          <p:cNvPr id="35845" name="Rectangle 2"/>
          <p:cNvSpPr>
            <a:spLocks noGrp="1" noChangeArrowheads="1"/>
          </p:cNvSpPr>
          <p:nvPr>
            <p:ph type="title"/>
          </p:nvPr>
        </p:nvSpPr>
        <p:spPr>
          <a:xfrm>
            <a:off x="323850" y="115888"/>
            <a:ext cx="8496300" cy="1152525"/>
          </a:xfrm>
        </p:spPr>
        <p:txBody>
          <a:bodyPr/>
          <a:lstStyle/>
          <a:p>
            <a:pPr eaLnBrk="1" hangingPunct="1"/>
            <a:r>
              <a:rPr lang="de-DE" smtClean="0"/>
              <a:t>Politische Ideen (15): 17. Jh. (Locke 2)</a:t>
            </a:r>
          </a:p>
        </p:txBody>
      </p:sp>
      <p:sp>
        <p:nvSpPr>
          <p:cNvPr id="117763" name="Rectangle 3"/>
          <p:cNvSpPr>
            <a:spLocks noGrp="1" noChangeArrowheads="1"/>
          </p:cNvSpPr>
          <p:nvPr>
            <p:ph type="body" idx="1"/>
          </p:nvPr>
        </p:nvSpPr>
        <p:spPr>
          <a:xfrm>
            <a:off x="179388" y="1341438"/>
            <a:ext cx="8785225" cy="5329237"/>
          </a:xfrm>
        </p:spPr>
        <p:txBody>
          <a:bodyPr/>
          <a:lstStyle/>
          <a:p>
            <a:pPr marL="0" indent="0" eaLnBrk="1" hangingPunct="1">
              <a:lnSpc>
                <a:spcPct val="90000"/>
              </a:lnSpc>
              <a:buFontTx/>
              <a:buNone/>
              <a:tabLst>
                <a:tab pos="265113" algn="l"/>
              </a:tabLst>
            </a:pPr>
            <a:r>
              <a:rPr lang="de-DE" i="1" smtClean="0"/>
              <a:t>Zusammenfassung der Staatsvorstellungen von </a:t>
            </a:r>
            <a:r>
              <a:rPr lang="de-DE" b="1" i="1" smtClean="0"/>
              <a:t>Locke</a:t>
            </a:r>
            <a:r>
              <a:rPr lang="de-DE" i="1" smtClean="0"/>
              <a:t>:</a:t>
            </a:r>
            <a:endParaRPr lang="de-DE" smtClean="0"/>
          </a:p>
          <a:p>
            <a:pPr marL="0" indent="0" eaLnBrk="1" hangingPunct="1">
              <a:lnSpc>
                <a:spcPct val="90000"/>
              </a:lnSpc>
              <a:tabLst>
                <a:tab pos="265113" algn="l"/>
              </a:tabLst>
            </a:pPr>
            <a:r>
              <a:rPr lang="de-DE" smtClean="0"/>
              <a:t> 	Im Naturzustand herrsche absolute Freiheit und Gleichheit 	aller (im Unterschied zu Hobbes) und Gütergemeinschaft.</a:t>
            </a:r>
          </a:p>
          <a:p>
            <a:pPr marL="0" indent="0" eaLnBrk="1" hangingPunct="1">
              <a:lnSpc>
                <a:spcPct val="90000"/>
              </a:lnSpc>
              <a:tabLst>
                <a:tab pos="265113" algn="l"/>
              </a:tabLst>
            </a:pPr>
            <a:r>
              <a:rPr lang="de-DE" smtClean="0"/>
              <a:t> 	Jeder unterstehe dem Naturgesetz, dessen oberste Regel die 	Erhaltung der von Gott geschaffenen Natur sei.</a:t>
            </a:r>
          </a:p>
          <a:p>
            <a:pPr marL="0" indent="0" eaLnBrk="1" hangingPunct="1">
              <a:lnSpc>
                <a:spcPct val="90000"/>
              </a:lnSpc>
              <a:tabLst>
                <a:tab pos="265113" algn="l"/>
              </a:tabLst>
            </a:pPr>
            <a:r>
              <a:rPr lang="de-DE" smtClean="0"/>
              <a:t>	Da manche das Naturgesetz missachten, solle aufgrund ei-	nes Gesellschaftsvertrages ein Monarch + Regierung einge-	richtet werden, allerdings mit kontrollierendem Parlament 	(Gedanke der Gewaltentrennung, noch ohne Judikative).  	Evolutionäre Weiterentwicklung, nicht revolutionärer Bruch.</a:t>
            </a:r>
          </a:p>
          <a:p>
            <a:pPr marL="0" indent="0" eaLnBrk="1" hangingPunct="1">
              <a:lnSpc>
                <a:spcPct val="90000"/>
              </a:lnSpc>
              <a:tabLst>
                <a:tab pos="265113" algn="l"/>
              </a:tabLst>
            </a:pPr>
            <a:r>
              <a:rPr lang="de-DE" smtClean="0"/>
              <a:t>	Religionsausübung solle Privatsache ein (keine staatliche 	Einmischung in religiöse Inhalte).</a:t>
            </a:r>
            <a:endParaRPr lang="de-AT" smtClean="0"/>
          </a:p>
          <a:p>
            <a:pPr marL="0" indent="0" eaLnBrk="1" hangingPunct="1">
              <a:lnSpc>
                <a:spcPct val="90000"/>
              </a:lnSpc>
              <a:tabLst>
                <a:tab pos="265113" algn="l"/>
              </a:tabLst>
            </a:pPr>
            <a:r>
              <a:rPr lang="de-DE" smtClean="0"/>
              <a:t> 	Privateigentum dürfe nur nach Maßgabe der Verbrauchsmög-	lichkeit angehäuft werden. Geld sei allerdings unverderblich.</a:t>
            </a:r>
            <a:endParaRPr lang="de-AT" smtClean="0"/>
          </a:p>
          <a:p>
            <a:pPr marL="0" indent="0" eaLnBrk="1" hangingPunct="1">
              <a:lnSpc>
                <a:spcPct val="90000"/>
              </a:lnSpc>
              <a:tabLst>
                <a:tab pos="265113" algn="l"/>
              </a:tabLst>
            </a:pPr>
            <a:endParaRPr lang="de-DE" smtClean="0"/>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additive="base">
                                        <p:cTn id="25" dur="5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7763">
                                            <p:txEl>
                                              <p:pRg st="4" end="4"/>
                                            </p:txEl>
                                          </p:spTgt>
                                        </p:tgtEl>
                                        <p:attrNameLst>
                                          <p:attrName>style.visibility</p:attrName>
                                        </p:attrNameLst>
                                      </p:cBhvr>
                                      <p:to>
                                        <p:strVal val="visible"/>
                                      </p:to>
                                    </p:set>
                                    <p:anim calcmode="lin" valueType="num">
                                      <p:cBhvr additive="base">
                                        <p:cTn id="31" dur="500" fill="hold"/>
                                        <p:tgtEl>
                                          <p:spTgt spid="1177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7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7763">
                                            <p:txEl>
                                              <p:pRg st="5" end="5"/>
                                            </p:txEl>
                                          </p:spTgt>
                                        </p:tgtEl>
                                        <p:attrNameLst>
                                          <p:attrName>style.visibility</p:attrName>
                                        </p:attrNameLst>
                                      </p:cBhvr>
                                      <p:to>
                                        <p:strVal val="visible"/>
                                      </p:to>
                                    </p:set>
                                    <p:anim calcmode="lin" valueType="num">
                                      <p:cBhvr additive="base">
                                        <p:cTn id="37" dur="500" fill="hold"/>
                                        <p:tgtEl>
                                          <p:spTgt spid="1177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77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umsplatzhalter 3"/>
          <p:cNvSpPr>
            <a:spLocks noGrp="1"/>
          </p:cNvSpPr>
          <p:nvPr>
            <p:ph type="dt" sz="quarter" idx="10"/>
          </p:nvPr>
        </p:nvSpPr>
        <p:spPr>
          <a:noFill/>
        </p:spPr>
        <p:txBody>
          <a:bodyPr/>
          <a:lstStyle/>
          <a:p>
            <a:fld id="{6505377D-D4B3-48D7-BAB5-82281015E9FA}" type="datetime1">
              <a:rPr lang="de-DE" smtClean="0"/>
              <a:pPr/>
              <a:t>04.11.2023</a:t>
            </a:fld>
            <a:endParaRPr lang="de-DE" smtClean="0"/>
          </a:p>
        </p:txBody>
      </p:sp>
      <p:sp>
        <p:nvSpPr>
          <p:cNvPr id="36867" name="Fußzeilenplatzhalter 4"/>
          <p:cNvSpPr>
            <a:spLocks noGrp="1"/>
          </p:cNvSpPr>
          <p:nvPr>
            <p:ph type="ftr" sz="quarter" idx="11"/>
          </p:nvPr>
        </p:nvSpPr>
        <p:spPr>
          <a:noFill/>
        </p:spPr>
        <p:txBody>
          <a:bodyPr/>
          <a:lstStyle/>
          <a:p>
            <a:r>
              <a:rPr lang="de-DE" smtClean="0"/>
              <a:t>GESCHICHTE POLITISCHER IDEEN - © Thomas Knob 2007</a:t>
            </a:r>
          </a:p>
        </p:txBody>
      </p:sp>
      <p:sp>
        <p:nvSpPr>
          <p:cNvPr id="36868" name="Foliennummernplatzhalter 5"/>
          <p:cNvSpPr>
            <a:spLocks noGrp="1"/>
          </p:cNvSpPr>
          <p:nvPr>
            <p:ph type="sldNum" sz="quarter" idx="12"/>
          </p:nvPr>
        </p:nvSpPr>
        <p:spPr>
          <a:noFill/>
        </p:spPr>
        <p:txBody>
          <a:bodyPr/>
          <a:lstStyle/>
          <a:p>
            <a:fld id="{65809FF1-86E1-4864-92F0-A1AE9C428533}" type="slidenum">
              <a:rPr lang="de-DE" smtClean="0"/>
              <a:pPr/>
              <a:t>33</a:t>
            </a:fld>
            <a:r>
              <a:rPr lang="de-DE" smtClean="0"/>
              <a:t>/82</a:t>
            </a:r>
          </a:p>
        </p:txBody>
      </p:sp>
      <p:sp>
        <p:nvSpPr>
          <p:cNvPr id="36869"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(16): 18. Jh. (Montesquieu)</a:t>
            </a:r>
          </a:p>
        </p:txBody>
      </p:sp>
      <p:sp>
        <p:nvSpPr>
          <p:cNvPr id="109571" name="Rectangle 3"/>
          <p:cNvSpPr>
            <a:spLocks noGrp="1" noChangeArrowheads="1"/>
          </p:cNvSpPr>
          <p:nvPr>
            <p:ph type="body" idx="1"/>
          </p:nvPr>
        </p:nvSpPr>
        <p:spPr>
          <a:xfrm>
            <a:off x="179388" y="1268413"/>
            <a:ext cx="8964612" cy="5184775"/>
          </a:xfrm>
        </p:spPr>
        <p:txBody>
          <a:bodyPr/>
          <a:lstStyle/>
          <a:p>
            <a:pPr marL="0" indent="0" eaLnBrk="1" hangingPunct="1">
              <a:lnSpc>
                <a:spcPct val="90000"/>
              </a:lnSpc>
              <a:buFontTx/>
              <a:buNone/>
              <a:tabLst>
                <a:tab pos="622300" algn="l"/>
                <a:tab pos="2239963" algn="l"/>
              </a:tabLst>
            </a:pPr>
            <a:r>
              <a:rPr lang="de-DE" smtClean="0"/>
              <a:t>Auch </a:t>
            </a:r>
            <a:r>
              <a:rPr lang="de-DE" b="1" smtClean="0"/>
              <a:t>Montesquieu</a:t>
            </a:r>
            <a:r>
              <a:rPr lang="de-DE" smtClean="0"/>
              <a:t> geht vom Naturrechtsgedanken aus. Eine Studie über Aufstieg und Fall des Römischen Reiches führt zu</a:t>
            </a:r>
          </a:p>
          <a:p>
            <a:pPr marL="0" indent="0" eaLnBrk="1" hangingPunct="1">
              <a:lnSpc>
                <a:spcPct val="90000"/>
              </a:lnSpc>
              <a:buFontTx/>
              <a:buNone/>
              <a:tabLst>
                <a:tab pos="622300" algn="l"/>
                <a:tab pos="2239963" algn="l"/>
              </a:tabLst>
            </a:pPr>
            <a:r>
              <a:rPr lang="de-DE" i="1" smtClean="0"/>
              <a:t>De l‘esprit des lois</a:t>
            </a:r>
            <a:r>
              <a:rPr lang="de-DE" smtClean="0"/>
              <a:t> (1748): Der Geist der Gesetze werde von den Faktoren Territoriumsgröße, Klima, sozialhistorische Grundlagen etc. bestimmt. Dies führe zu den Staatsformen </a:t>
            </a:r>
            <a:r>
              <a:rPr lang="de-DE" i="1" smtClean="0"/>
              <a:t>Despotie</a:t>
            </a:r>
            <a:r>
              <a:rPr lang="de-DE" smtClean="0"/>
              <a:t> (beruht auf Furcht), </a:t>
            </a:r>
            <a:r>
              <a:rPr lang="de-DE" i="1" smtClean="0"/>
              <a:t>Monarchie</a:t>
            </a:r>
            <a:r>
              <a:rPr lang="de-DE" smtClean="0"/>
              <a:t> (Ehre) oder (demokratischer oder aristo-kratischer) </a:t>
            </a:r>
            <a:r>
              <a:rPr lang="de-DE" i="1" smtClean="0"/>
              <a:t>Republik</a:t>
            </a:r>
            <a:r>
              <a:rPr lang="de-DE" smtClean="0"/>
              <a:t> (Tugend). Freiheitsgarantie nur möglich, wenn Macht Macht beschränke. Zentrales Prinzip: Trennung von</a:t>
            </a:r>
          </a:p>
          <a:p>
            <a:pPr marL="0" indent="0" eaLnBrk="1" hangingPunct="1">
              <a:lnSpc>
                <a:spcPct val="90000"/>
              </a:lnSpc>
              <a:buFontTx/>
              <a:buNone/>
              <a:tabLst>
                <a:tab pos="622300" algn="l"/>
                <a:tab pos="2239963" algn="l"/>
              </a:tabLst>
            </a:pPr>
            <a:r>
              <a:rPr lang="de-DE" i="1" smtClean="0"/>
              <a:t>	- Legislative</a:t>
            </a:r>
            <a:r>
              <a:rPr lang="de-DE" smtClean="0"/>
              <a:t> (Gesetzgebung; republikanisch)</a:t>
            </a:r>
          </a:p>
          <a:p>
            <a:pPr marL="0" indent="0" eaLnBrk="1" hangingPunct="1">
              <a:lnSpc>
                <a:spcPct val="90000"/>
              </a:lnSpc>
              <a:buFontTx/>
              <a:buNone/>
              <a:tabLst>
                <a:tab pos="622300" algn="l"/>
                <a:tab pos="2239963" algn="l"/>
              </a:tabLst>
            </a:pPr>
            <a:r>
              <a:rPr lang="de-DE" i="1" smtClean="0"/>
              <a:t>	- Judikative </a:t>
            </a:r>
            <a:r>
              <a:rPr lang="de-DE" smtClean="0"/>
              <a:t>(Rechtsprechung; oligarchisch)</a:t>
            </a:r>
          </a:p>
          <a:p>
            <a:pPr marL="0" indent="0" eaLnBrk="1" hangingPunct="1">
              <a:lnSpc>
                <a:spcPct val="90000"/>
              </a:lnSpc>
              <a:buFontTx/>
              <a:buNone/>
              <a:tabLst>
                <a:tab pos="622300" algn="l"/>
                <a:tab pos="2239963" algn="l"/>
              </a:tabLst>
            </a:pPr>
            <a:r>
              <a:rPr lang="de-DE" i="1" smtClean="0"/>
              <a:t>	- Exekutive</a:t>
            </a:r>
            <a:r>
              <a:rPr lang="de-DE" smtClean="0"/>
              <a:t> (Staatsgewalt; monarchisch)</a:t>
            </a:r>
          </a:p>
          <a:p>
            <a:pPr marL="0" indent="0" eaLnBrk="1" hangingPunct="1">
              <a:lnSpc>
                <a:spcPct val="90000"/>
              </a:lnSpc>
              <a:buFontTx/>
              <a:buNone/>
              <a:tabLst>
                <a:tab pos="622300" algn="l"/>
                <a:tab pos="2239963" algn="l"/>
              </a:tabLst>
            </a:pPr>
            <a:r>
              <a:rPr lang="de-DE" smtClean="0"/>
              <a:t>Die später so genannte </a:t>
            </a:r>
            <a:r>
              <a:rPr lang="de-DE" i="1" smtClean="0"/>
              <a:t>Gewaltenteilung</a:t>
            </a:r>
            <a:r>
              <a:rPr lang="de-DE" smtClean="0"/>
              <a:t> wird erstmals 1787 in der Verfassung der USA und 1791 in der der Französischen Revolution, heute in allen demokratischen Staaten verwirklicht.</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checkerboard(across)">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checkerboard(across)">
                                      <p:cBhvr>
                                        <p:cTn id="12" dur="500"/>
                                        <p:tgtEl>
                                          <p:spTgt spid="109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checkerboard(across)">
                                      <p:cBhvr>
                                        <p:cTn id="17" dur="500"/>
                                        <p:tgtEl>
                                          <p:spTgt spid="1095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checkerboard(across)">
                                      <p:cBhvr>
                                        <p:cTn id="22" dur="500"/>
                                        <p:tgtEl>
                                          <p:spTgt spid="1095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checkerboard(across)">
                                      <p:cBhvr>
                                        <p:cTn id="27" dur="500"/>
                                        <p:tgtEl>
                                          <p:spTgt spid="1095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9571">
                                            <p:txEl>
                                              <p:pRg st="5" end="5"/>
                                            </p:txEl>
                                          </p:spTgt>
                                        </p:tgtEl>
                                        <p:attrNameLst>
                                          <p:attrName>style.visibility</p:attrName>
                                        </p:attrNameLst>
                                      </p:cBhvr>
                                      <p:to>
                                        <p:strVal val="visible"/>
                                      </p:to>
                                    </p:set>
                                    <p:animEffect transition="in" filter="checkerboard(across)">
                                      <p:cBhvr>
                                        <p:cTn id="32" dur="500"/>
                                        <p:tgtEl>
                                          <p:spTgt spid="109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umsplatzhalter 3"/>
          <p:cNvSpPr>
            <a:spLocks noGrp="1"/>
          </p:cNvSpPr>
          <p:nvPr>
            <p:ph type="dt" sz="quarter" idx="10"/>
          </p:nvPr>
        </p:nvSpPr>
        <p:spPr>
          <a:noFill/>
        </p:spPr>
        <p:txBody>
          <a:bodyPr/>
          <a:lstStyle/>
          <a:p>
            <a:fld id="{4A0772ED-70B9-4B5F-839B-1B11871FE885}" type="datetime1">
              <a:rPr lang="de-DE" smtClean="0"/>
              <a:pPr/>
              <a:t>04.11.2023</a:t>
            </a:fld>
            <a:endParaRPr lang="de-DE" smtClean="0"/>
          </a:p>
        </p:txBody>
      </p:sp>
      <p:sp>
        <p:nvSpPr>
          <p:cNvPr id="37891" name="Fußzeilenplatzhalter 4"/>
          <p:cNvSpPr>
            <a:spLocks noGrp="1"/>
          </p:cNvSpPr>
          <p:nvPr>
            <p:ph type="ftr" sz="quarter" idx="11"/>
          </p:nvPr>
        </p:nvSpPr>
        <p:spPr>
          <a:noFill/>
        </p:spPr>
        <p:txBody>
          <a:bodyPr/>
          <a:lstStyle/>
          <a:p>
            <a:r>
              <a:rPr lang="de-DE" smtClean="0"/>
              <a:t>GESCHICHTE POLITISCHER IDEEN - © Thomas Knob 2007</a:t>
            </a:r>
          </a:p>
        </p:txBody>
      </p:sp>
      <p:sp>
        <p:nvSpPr>
          <p:cNvPr id="37892" name="Foliennummernplatzhalter 5"/>
          <p:cNvSpPr>
            <a:spLocks noGrp="1"/>
          </p:cNvSpPr>
          <p:nvPr>
            <p:ph type="sldNum" sz="quarter" idx="12"/>
          </p:nvPr>
        </p:nvSpPr>
        <p:spPr>
          <a:noFill/>
        </p:spPr>
        <p:txBody>
          <a:bodyPr/>
          <a:lstStyle/>
          <a:p>
            <a:fld id="{B454C810-6B5C-43DB-921D-4D38E30AC944}" type="slidenum">
              <a:rPr lang="de-DE" smtClean="0"/>
              <a:pPr/>
              <a:t>34</a:t>
            </a:fld>
            <a:r>
              <a:rPr lang="de-DE" smtClean="0"/>
              <a:t>/82</a:t>
            </a:r>
          </a:p>
        </p:txBody>
      </p:sp>
      <p:sp>
        <p:nvSpPr>
          <p:cNvPr id="37893" name="Rectangle 2"/>
          <p:cNvSpPr>
            <a:spLocks noGrp="1" noChangeArrowheads="1"/>
          </p:cNvSpPr>
          <p:nvPr>
            <p:ph type="title"/>
          </p:nvPr>
        </p:nvSpPr>
        <p:spPr>
          <a:xfrm>
            <a:off x="179388" y="115888"/>
            <a:ext cx="8785225" cy="1152525"/>
          </a:xfrm>
        </p:spPr>
        <p:txBody>
          <a:bodyPr/>
          <a:lstStyle/>
          <a:p>
            <a:pPr eaLnBrk="1" hangingPunct="1"/>
            <a:r>
              <a:rPr lang="de-DE" smtClean="0"/>
              <a:t>Politische Ideen (17): 18. Jh. (Rousseau)</a:t>
            </a:r>
          </a:p>
        </p:txBody>
      </p:sp>
      <p:sp>
        <p:nvSpPr>
          <p:cNvPr id="110595" name="Rectangle 3"/>
          <p:cNvSpPr>
            <a:spLocks noGrp="1" noChangeArrowheads="1"/>
          </p:cNvSpPr>
          <p:nvPr>
            <p:ph type="body" idx="1"/>
          </p:nvPr>
        </p:nvSpPr>
        <p:spPr>
          <a:xfrm>
            <a:off x="179388" y="1412875"/>
            <a:ext cx="8964612" cy="5040313"/>
          </a:xfrm>
        </p:spPr>
        <p:txBody>
          <a:bodyPr/>
          <a:lstStyle/>
          <a:p>
            <a:pPr marL="0" indent="0" eaLnBrk="1" hangingPunct="1">
              <a:buFontTx/>
              <a:buNone/>
              <a:tabLst>
                <a:tab pos="2239963" algn="l"/>
              </a:tabLst>
            </a:pPr>
            <a:r>
              <a:rPr lang="de-DE" b="1" smtClean="0"/>
              <a:t>Rousseau</a:t>
            </a:r>
            <a:r>
              <a:rPr lang="de-DE" smtClean="0"/>
              <a:t> fragt, wie ein Wesen beim Übertritt vom Natur- in den gesellschaftlichen Zustand seine Freiheit behalten kann.</a:t>
            </a:r>
          </a:p>
          <a:p>
            <a:pPr marL="0" indent="0" eaLnBrk="1" hangingPunct="1">
              <a:buFontTx/>
              <a:buNone/>
              <a:tabLst>
                <a:tab pos="2239963" algn="l"/>
              </a:tabLst>
            </a:pPr>
            <a:r>
              <a:rPr lang="de-DE" smtClean="0"/>
              <a:t>In </a:t>
            </a:r>
            <a:r>
              <a:rPr lang="de-DE" i="1" smtClean="0"/>
              <a:t>Du contrat social ou principes du droit politique</a:t>
            </a:r>
            <a:r>
              <a:rPr lang="de-DE" smtClean="0"/>
              <a:t> (1762) wird die Demokratie (Vorbild Polis; plebiszitär-direkt, nicht repräsentativ-indirekt wie bei Locke gedacht) im grundsätzlich sozialen Wesen des Menschen begründet. Grundlage ist der </a:t>
            </a:r>
            <a:r>
              <a:rPr lang="de-DE" i="1" smtClean="0"/>
              <a:t>contrat social</a:t>
            </a:r>
            <a:r>
              <a:rPr lang="de-DE" smtClean="0"/>
              <a:t>, der es jedem ermögliche, sich so frei zu fühlen wie im Naturzustand. (Keine Delegierung von Macht, da das Volk selbst jene Instanz sei, die mit sich einen Vertragsabschluss tätige.)</a:t>
            </a:r>
            <a:br>
              <a:rPr lang="de-DE" smtClean="0"/>
            </a:br>
            <a:r>
              <a:rPr lang="de-DE" smtClean="0"/>
              <a:t>„Natürliche Unabhängigkeit“ </a:t>
            </a:r>
            <a:r>
              <a:rPr lang="de-DE" smtClean="0">
                <a:cs typeface="Arial" charset="0"/>
              </a:rPr>
              <a:t>→ </a:t>
            </a:r>
            <a:r>
              <a:rPr lang="de-DE" smtClean="0"/>
              <a:t>„bürgerliche Freiheit“.</a:t>
            </a:r>
          </a:p>
          <a:p>
            <a:pPr marL="0" indent="0" eaLnBrk="1" hangingPunct="1">
              <a:buFontTx/>
              <a:buNone/>
              <a:tabLst>
                <a:tab pos="2239963" algn="l"/>
              </a:tabLst>
            </a:pPr>
            <a:r>
              <a:rPr lang="de-DE" smtClean="0"/>
              <a:t>Die Regierung vollziehe durch Gesetze den </a:t>
            </a:r>
            <a:r>
              <a:rPr lang="de-DE" i="1" smtClean="0"/>
              <a:t>volonté générale</a:t>
            </a:r>
            <a:r>
              <a:rPr lang="de-DE" smtClean="0"/>
              <a:t>, dem jeder indispensabel unterworfen sei (Legitimationsentzug für absolute Herrschaft durch Gedanken der Volkssouveränität).</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checkerboard(across)">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checkerboard(across)">
                                      <p:cBhvr>
                                        <p:cTn id="12" dur="5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checkerboard(across)">
                                      <p:cBhvr>
                                        <p:cTn id="17" dur="500"/>
                                        <p:tgtEl>
                                          <p:spTgt spid="110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umsplatzhalter 4"/>
          <p:cNvSpPr>
            <a:spLocks noGrp="1"/>
          </p:cNvSpPr>
          <p:nvPr>
            <p:ph type="dt" sz="quarter" idx="10"/>
          </p:nvPr>
        </p:nvSpPr>
        <p:spPr>
          <a:noFill/>
        </p:spPr>
        <p:txBody>
          <a:bodyPr/>
          <a:lstStyle/>
          <a:p>
            <a:fld id="{B8FEB0DB-956D-4FA0-BBDD-8A562740282B}" type="datetime1">
              <a:rPr lang="de-DE" smtClean="0"/>
              <a:pPr/>
              <a:t>04.11.2023</a:t>
            </a:fld>
            <a:endParaRPr lang="de-DE" smtClean="0"/>
          </a:p>
        </p:txBody>
      </p:sp>
      <p:sp>
        <p:nvSpPr>
          <p:cNvPr id="38915" name="Fußzeilenplatzhalter 5"/>
          <p:cNvSpPr>
            <a:spLocks noGrp="1"/>
          </p:cNvSpPr>
          <p:nvPr>
            <p:ph type="ftr" sz="quarter" idx="11"/>
          </p:nvPr>
        </p:nvSpPr>
        <p:spPr>
          <a:noFill/>
        </p:spPr>
        <p:txBody>
          <a:bodyPr/>
          <a:lstStyle/>
          <a:p>
            <a:r>
              <a:rPr lang="de-DE" smtClean="0"/>
              <a:t>GESCHICHTE POLITISCHER IDEEN - © Thomas Knob 2007</a:t>
            </a:r>
          </a:p>
        </p:txBody>
      </p:sp>
      <p:sp>
        <p:nvSpPr>
          <p:cNvPr id="38916" name="Foliennummernplatzhalter 6"/>
          <p:cNvSpPr>
            <a:spLocks noGrp="1"/>
          </p:cNvSpPr>
          <p:nvPr>
            <p:ph type="sldNum" sz="quarter" idx="12"/>
          </p:nvPr>
        </p:nvSpPr>
        <p:spPr>
          <a:noFill/>
        </p:spPr>
        <p:txBody>
          <a:bodyPr/>
          <a:lstStyle/>
          <a:p>
            <a:fld id="{B6F47E81-B665-455D-93B1-1F3707484E64}" type="slidenum">
              <a:rPr lang="de-DE" smtClean="0"/>
              <a:pPr/>
              <a:t>35</a:t>
            </a:fld>
            <a:r>
              <a:rPr lang="de-DE" smtClean="0"/>
              <a:t>/82</a:t>
            </a:r>
          </a:p>
        </p:txBody>
      </p:sp>
      <p:sp>
        <p:nvSpPr>
          <p:cNvPr id="38917" name="Rectangle 2"/>
          <p:cNvSpPr>
            <a:spLocks noGrp="1" noChangeArrowheads="1"/>
          </p:cNvSpPr>
          <p:nvPr>
            <p:ph type="title"/>
          </p:nvPr>
        </p:nvSpPr>
        <p:spPr/>
        <p:txBody>
          <a:bodyPr/>
          <a:lstStyle/>
          <a:p>
            <a:pPr eaLnBrk="1" hangingPunct="1"/>
            <a:r>
              <a:rPr lang="de-DE" smtClean="0"/>
              <a:t>Politische Ideen (12/17): Vergleich</a:t>
            </a:r>
          </a:p>
        </p:txBody>
      </p:sp>
      <p:sp>
        <p:nvSpPr>
          <p:cNvPr id="112643" name="Rectangle 3"/>
          <p:cNvSpPr>
            <a:spLocks noGrp="1" noChangeArrowheads="1"/>
          </p:cNvSpPr>
          <p:nvPr>
            <p:ph type="body" sz="half" idx="1"/>
          </p:nvPr>
        </p:nvSpPr>
        <p:spPr>
          <a:xfrm>
            <a:off x="323850" y="1412875"/>
            <a:ext cx="8820150" cy="4713288"/>
          </a:xfrm>
        </p:spPr>
        <p:txBody>
          <a:bodyPr/>
          <a:lstStyle/>
          <a:p>
            <a:pPr marL="0" indent="0" eaLnBrk="1" hangingPunct="1">
              <a:lnSpc>
                <a:spcPct val="80000"/>
              </a:lnSpc>
              <a:buFontTx/>
              <a:buNone/>
            </a:pPr>
            <a:r>
              <a:rPr lang="de-DE" smtClean="0"/>
              <a:t>Die folgende Tabelle stellt die Ideen von Hobbes und Rousseau einander gegenüber (aus: PELINKA 2004, S.188):</a:t>
            </a:r>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b="1" smtClean="0"/>
          </a:p>
        </p:txBody>
      </p:sp>
      <p:graphicFrame>
        <p:nvGraphicFramePr>
          <p:cNvPr id="112705" name="Group 65"/>
          <p:cNvGraphicFramePr>
            <a:graphicFrameLocks noGrp="1"/>
          </p:cNvGraphicFramePr>
          <p:nvPr>
            <p:ph sz="half" idx="2"/>
          </p:nvPr>
        </p:nvGraphicFramePr>
        <p:xfrm>
          <a:off x="395288" y="2271713"/>
          <a:ext cx="8424862" cy="3968625"/>
        </p:xfrm>
        <a:graphic>
          <a:graphicData uri="http://schemas.openxmlformats.org/drawingml/2006/table">
            <a:tbl>
              <a:tblPr/>
              <a:tblGrid>
                <a:gridCol w="3394075"/>
                <a:gridCol w="2509837"/>
                <a:gridCol w="2520950"/>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Thema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Hobbes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Rousseau</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Methode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rückwärts gewandte Utopie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 rückwärts gewandte Utopie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Anthropologie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 pessimistisch</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optimistisch</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Legitimation von Macht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säkularisiert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säkularisiert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Einstellung zur Herrschaft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positiv</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negativ</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Gesellschaftsvertrag</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fiktiv und vertikal</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real und horizontal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ideales</a:t>
                      </a:r>
                      <a:br>
                        <a:rPr kumimoji="0" lang="de-DE" sz="2000" b="1" i="1" u="none" strike="noStrike" cap="none" normalizeH="0" baseline="0" smtClean="0">
                          <a:ln>
                            <a:noFill/>
                          </a:ln>
                          <a:solidFill>
                            <a:schemeClr val="tx1"/>
                          </a:solidFill>
                          <a:effectLst/>
                          <a:latin typeface="Arial" charset="0"/>
                        </a:rPr>
                      </a:br>
                      <a:r>
                        <a:rPr kumimoji="0" lang="de-DE" sz="2000" b="1" i="1" u="none" strike="noStrike" cap="none" normalizeH="0" baseline="0" smtClean="0">
                          <a:ln>
                            <a:noFill/>
                          </a:ln>
                          <a:solidFill>
                            <a:schemeClr val="tx1"/>
                          </a:solidFill>
                          <a:effectLst/>
                          <a:latin typeface="Arial" charset="0"/>
                        </a:rPr>
                        <a:t>politisches System</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absolute</a:t>
                      </a:r>
                      <a:br>
                        <a:rPr kumimoji="0" lang="de-DE" sz="2000" b="0" i="0" u="none" strike="noStrike" cap="none" normalizeH="0" baseline="0" smtClean="0">
                          <a:ln>
                            <a:noFill/>
                          </a:ln>
                          <a:solidFill>
                            <a:schemeClr val="tx1"/>
                          </a:solidFill>
                          <a:effectLst/>
                          <a:latin typeface="Arial" charset="0"/>
                        </a:rPr>
                      </a:br>
                      <a:r>
                        <a:rPr kumimoji="0" lang="de-DE" sz="2000" b="0" i="0" u="none" strike="noStrike" cap="none" normalizeH="0" baseline="0" smtClean="0">
                          <a:ln>
                            <a:noFill/>
                          </a:ln>
                          <a:solidFill>
                            <a:schemeClr val="tx1"/>
                          </a:solidFill>
                          <a:effectLst/>
                          <a:latin typeface="Arial" charset="0"/>
                        </a:rPr>
                        <a:t>Monarchie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Demokratie in kleinen Einheiten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checkerboard(across)">
                                      <p:cBhvr>
                                        <p:cTn id="7" dur="1000"/>
                                        <p:tgtEl>
                                          <p:spTgt spid="112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705"/>
                                        </p:tgtEl>
                                        <p:attrNameLst>
                                          <p:attrName>style.visibility</p:attrName>
                                        </p:attrNameLst>
                                      </p:cBhvr>
                                      <p:to>
                                        <p:strVal val="visible"/>
                                      </p:to>
                                    </p:set>
                                    <p:animEffect transition="in" filter="fade">
                                      <p:cBhvr>
                                        <p:cTn id="12" dur="1000"/>
                                        <p:tgtEl>
                                          <p:spTgt spid="11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allAtOnce"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umsplatzhalter 5"/>
          <p:cNvSpPr>
            <a:spLocks noGrp="1"/>
          </p:cNvSpPr>
          <p:nvPr>
            <p:ph type="dt" sz="quarter" idx="10"/>
          </p:nvPr>
        </p:nvSpPr>
        <p:spPr>
          <a:noFill/>
        </p:spPr>
        <p:txBody>
          <a:bodyPr/>
          <a:lstStyle/>
          <a:p>
            <a:fld id="{35B73D3E-0DCE-4C3F-82A1-5C4C533DCAE2}" type="datetime1">
              <a:rPr lang="de-DE" smtClean="0"/>
              <a:pPr/>
              <a:t>04.11.2023</a:t>
            </a:fld>
            <a:endParaRPr lang="de-DE" smtClean="0"/>
          </a:p>
        </p:txBody>
      </p:sp>
      <p:sp>
        <p:nvSpPr>
          <p:cNvPr id="39939" name="Fußzeilenplatzhalter 6"/>
          <p:cNvSpPr>
            <a:spLocks noGrp="1"/>
          </p:cNvSpPr>
          <p:nvPr>
            <p:ph type="ftr" sz="quarter" idx="11"/>
          </p:nvPr>
        </p:nvSpPr>
        <p:spPr>
          <a:noFill/>
        </p:spPr>
        <p:txBody>
          <a:bodyPr/>
          <a:lstStyle/>
          <a:p>
            <a:r>
              <a:rPr lang="de-DE" smtClean="0"/>
              <a:t>GESCHICHTE POLITISCHER IDEEN - © Thomas Knob 2007</a:t>
            </a:r>
          </a:p>
        </p:txBody>
      </p:sp>
      <p:sp>
        <p:nvSpPr>
          <p:cNvPr id="39940" name="Foliennummernplatzhalter 7"/>
          <p:cNvSpPr>
            <a:spLocks noGrp="1"/>
          </p:cNvSpPr>
          <p:nvPr>
            <p:ph type="sldNum" sz="quarter" idx="12"/>
          </p:nvPr>
        </p:nvSpPr>
        <p:spPr>
          <a:noFill/>
        </p:spPr>
        <p:txBody>
          <a:bodyPr/>
          <a:lstStyle/>
          <a:p>
            <a:fld id="{716BEB5A-105A-4080-AB68-2727ED4AB5CB}" type="slidenum">
              <a:rPr lang="de-DE" smtClean="0"/>
              <a:pPr/>
              <a:t>36</a:t>
            </a:fld>
            <a:r>
              <a:rPr lang="de-DE" smtClean="0"/>
              <a:t>/82</a:t>
            </a:r>
          </a:p>
        </p:txBody>
      </p:sp>
      <p:sp>
        <p:nvSpPr>
          <p:cNvPr id="39941" name="Rectangle 2"/>
          <p:cNvSpPr>
            <a:spLocks noGrp="1" noChangeArrowheads="1"/>
          </p:cNvSpPr>
          <p:nvPr>
            <p:ph type="title"/>
          </p:nvPr>
        </p:nvSpPr>
        <p:spPr/>
        <p:txBody>
          <a:bodyPr/>
          <a:lstStyle/>
          <a:p>
            <a:pPr eaLnBrk="1" hangingPunct="1"/>
            <a:r>
              <a:rPr lang="de-DE" smtClean="0"/>
              <a:t>Politische Ideen (14-17): Bilder</a:t>
            </a:r>
          </a:p>
        </p:txBody>
      </p:sp>
      <p:sp>
        <p:nvSpPr>
          <p:cNvPr id="39942" name="Rectangle 3"/>
          <p:cNvSpPr>
            <a:spLocks noGrp="1" noChangeArrowheads="1"/>
          </p:cNvSpPr>
          <p:nvPr>
            <p:ph type="body" sz="half" idx="1"/>
          </p:nvPr>
        </p:nvSpPr>
        <p:spPr>
          <a:xfrm>
            <a:off x="0" y="5589588"/>
            <a:ext cx="9144000" cy="792162"/>
          </a:xfrm>
          <a:noFill/>
        </p:spPr>
        <p:txBody>
          <a:bodyPr anchor="b" anchorCtr="1"/>
          <a:lstStyle/>
          <a:p>
            <a:pPr marL="0" indent="0" algn="ctr" eaLnBrk="1" hangingPunct="1">
              <a:buFontTx/>
              <a:buNone/>
            </a:pPr>
            <a:endParaRPr lang="de-DE" sz="1600" b="1" smtClean="0"/>
          </a:p>
          <a:p>
            <a:pPr marL="0" indent="0" algn="ctr" eaLnBrk="1" hangingPunct="1">
              <a:buFontTx/>
              <a:buNone/>
            </a:pPr>
            <a:r>
              <a:rPr lang="de-DE" sz="1600" b="1" smtClean="0"/>
              <a:t>John Locke                       Charles de Secondat,             Jean-Jacques Rousseau</a:t>
            </a:r>
          </a:p>
          <a:p>
            <a:pPr marL="0" indent="0" eaLnBrk="1" hangingPunct="1">
              <a:buFontTx/>
              <a:buNone/>
            </a:pPr>
            <a:r>
              <a:rPr lang="de-DE" sz="1600" b="1" smtClean="0"/>
              <a:t>                                                      Baron de Montesquieu</a:t>
            </a:r>
          </a:p>
          <a:p>
            <a:pPr marL="0" indent="0" eaLnBrk="1" hangingPunct="1">
              <a:buFontTx/>
              <a:buNone/>
            </a:pPr>
            <a:r>
              <a:rPr lang="de-DE" sz="1600" b="1" smtClean="0"/>
              <a:t>             (1632-1704)                              (1689-1755)                                 (1712-1778)</a:t>
            </a:r>
          </a:p>
        </p:txBody>
      </p:sp>
      <p:pic>
        <p:nvPicPr>
          <p:cNvPr id="107530" name="Picture 10" descr="Rousseau"/>
          <p:cNvPicPr>
            <a:picLocks noGrp="1" noChangeAspect="1" noChangeArrowheads="1"/>
          </p:cNvPicPr>
          <p:nvPr>
            <p:ph sz="quarter" idx="2"/>
          </p:nvPr>
        </p:nvPicPr>
        <p:blipFill>
          <a:blip r:embed="rId3" cstate="print"/>
          <a:srcRect/>
          <a:stretch>
            <a:fillRect/>
          </a:stretch>
        </p:blipFill>
        <p:spPr>
          <a:xfrm>
            <a:off x="6048375" y="1700213"/>
            <a:ext cx="2968625" cy="3673475"/>
          </a:xfrm>
          <a:noFill/>
        </p:spPr>
      </p:pic>
      <p:pic>
        <p:nvPicPr>
          <p:cNvPr id="107529" name="Picture 9" descr="Locke"/>
          <p:cNvPicPr>
            <a:picLocks noChangeAspect="1" noChangeArrowheads="1"/>
          </p:cNvPicPr>
          <p:nvPr/>
        </p:nvPicPr>
        <p:blipFill>
          <a:blip r:embed="rId4" cstate="print"/>
          <a:srcRect/>
          <a:stretch>
            <a:fillRect/>
          </a:stretch>
        </p:blipFill>
        <p:spPr bwMode="auto">
          <a:xfrm>
            <a:off x="211138" y="1700213"/>
            <a:ext cx="2835275" cy="3673475"/>
          </a:xfrm>
          <a:prstGeom prst="rect">
            <a:avLst/>
          </a:prstGeom>
          <a:noFill/>
          <a:ln w="9525">
            <a:noFill/>
            <a:miter lim="800000"/>
            <a:headEnd/>
            <a:tailEnd/>
          </a:ln>
        </p:spPr>
      </p:pic>
      <p:pic>
        <p:nvPicPr>
          <p:cNvPr id="107532" name="Picture 12" descr="Montesquieu"/>
          <p:cNvPicPr>
            <a:picLocks noGrp="1" noChangeAspect="1" noChangeArrowheads="1"/>
          </p:cNvPicPr>
          <p:nvPr>
            <p:ph sz="quarter" idx="3"/>
          </p:nvPr>
        </p:nvPicPr>
        <p:blipFill>
          <a:blip r:embed="rId5" cstate="print"/>
          <a:srcRect/>
          <a:stretch>
            <a:fillRect/>
          </a:stretch>
        </p:blipFill>
        <p:spPr>
          <a:xfrm>
            <a:off x="3157538" y="1700213"/>
            <a:ext cx="2782887" cy="3673475"/>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7529"/>
                                        </p:tgtEl>
                                        <p:attrNameLst>
                                          <p:attrName>style.visibility</p:attrName>
                                        </p:attrNameLst>
                                      </p:cBhvr>
                                      <p:to>
                                        <p:strVal val="visible"/>
                                      </p:to>
                                    </p:set>
                                    <p:animEffect transition="in" filter="wedge">
                                      <p:cBhvr>
                                        <p:cTn id="7" dur="2000"/>
                                        <p:tgtEl>
                                          <p:spTgt spid="10752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7532"/>
                                        </p:tgtEl>
                                        <p:attrNameLst>
                                          <p:attrName>style.visibility</p:attrName>
                                        </p:attrNameLst>
                                      </p:cBhvr>
                                      <p:to>
                                        <p:strVal val="visible"/>
                                      </p:to>
                                    </p:set>
                                    <p:animEffect transition="in" filter="wedge">
                                      <p:cBhvr>
                                        <p:cTn id="12" dur="2000"/>
                                        <p:tgtEl>
                                          <p:spTgt spid="10753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7530"/>
                                        </p:tgtEl>
                                        <p:attrNameLst>
                                          <p:attrName>style.visibility</p:attrName>
                                        </p:attrNameLst>
                                      </p:cBhvr>
                                      <p:to>
                                        <p:strVal val="visible"/>
                                      </p:to>
                                    </p:set>
                                    <p:animEffect transition="in" filter="wedge">
                                      <p:cBhvr>
                                        <p:cTn id="17" dur="2000"/>
                                        <p:tgtEl>
                                          <p:spTgt spid="107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umsplatzhalter 3"/>
          <p:cNvSpPr>
            <a:spLocks noGrp="1"/>
          </p:cNvSpPr>
          <p:nvPr>
            <p:ph type="dt" sz="quarter" idx="10"/>
          </p:nvPr>
        </p:nvSpPr>
        <p:spPr>
          <a:noFill/>
        </p:spPr>
        <p:txBody>
          <a:bodyPr/>
          <a:lstStyle/>
          <a:p>
            <a:fld id="{A2677B0E-9C7B-4522-88E4-EB4DE40A9985}" type="datetime1">
              <a:rPr lang="de-DE" smtClean="0"/>
              <a:pPr/>
              <a:t>04.11.2023</a:t>
            </a:fld>
            <a:endParaRPr lang="de-DE" smtClean="0"/>
          </a:p>
        </p:txBody>
      </p:sp>
      <p:sp>
        <p:nvSpPr>
          <p:cNvPr id="40963" name="Fußzeilenplatzhalter 4"/>
          <p:cNvSpPr>
            <a:spLocks noGrp="1"/>
          </p:cNvSpPr>
          <p:nvPr>
            <p:ph type="ftr" sz="quarter" idx="11"/>
          </p:nvPr>
        </p:nvSpPr>
        <p:spPr>
          <a:noFill/>
        </p:spPr>
        <p:txBody>
          <a:bodyPr/>
          <a:lstStyle/>
          <a:p>
            <a:r>
              <a:rPr lang="de-DE" smtClean="0"/>
              <a:t>GESCHICHTE POLITISCHER IDEEN - © Thomas Knob 2007</a:t>
            </a:r>
          </a:p>
        </p:txBody>
      </p:sp>
      <p:sp>
        <p:nvSpPr>
          <p:cNvPr id="40964" name="Foliennummernplatzhalter 5"/>
          <p:cNvSpPr>
            <a:spLocks noGrp="1"/>
          </p:cNvSpPr>
          <p:nvPr>
            <p:ph type="sldNum" sz="quarter" idx="12"/>
          </p:nvPr>
        </p:nvSpPr>
        <p:spPr>
          <a:noFill/>
        </p:spPr>
        <p:txBody>
          <a:bodyPr/>
          <a:lstStyle/>
          <a:p>
            <a:fld id="{921919D2-DD94-414A-9F86-883373604DE9}" type="slidenum">
              <a:rPr lang="de-DE" smtClean="0"/>
              <a:pPr/>
              <a:t>37</a:t>
            </a:fld>
            <a:r>
              <a:rPr lang="de-DE" smtClean="0"/>
              <a:t>/82</a:t>
            </a:r>
          </a:p>
        </p:txBody>
      </p:sp>
      <p:sp>
        <p:nvSpPr>
          <p:cNvPr id="40965" name="Rectangle 2"/>
          <p:cNvSpPr>
            <a:spLocks noGrp="1" noChangeArrowheads="1"/>
          </p:cNvSpPr>
          <p:nvPr>
            <p:ph type="title"/>
          </p:nvPr>
        </p:nvSpPr>
        <p:spPr/>
        <p:txBody>
          <a:bodyPr/>
          <a:lstStyle/>
          <a:p>
            <a:pPr eaLnBrk="1" hangingPunct="1"/>
            <a:r>
              <a:rPr lang="de-DE" sz="3200" smtClean="0"/>
              <a:t>Politische Ideen (18): 18. Jh. (Amerika 1)</a:t>
            </a:r>
          </a:p>
        </p:txBody>
      </p:sp>
      <p:sp>
        <p:nvSpPr>
          <p:cNvPr id="125955" name="Rectangle 3"/>
          <p:cNvSpPr>
            <a:spLocks noGrp="1" noChangeArrowheads="1"/>
          </p:cNvSpPr>
          <p:nvPr>
            <p:ph type="body" idx="1"/>
          </p:nvPr>
        </p:nvSpPr>
        <p:spPr>
          <a:xfrm>
            <a:off x="179388" y="1341438"/>
            <a:ext cx="8964612" cy="5111750"/>
          </a:xfrm>
        </p:spPr>
        <p:txBody>
          <a:bodyPr/>
          <a:lstStyle/>
          <a:p>
            <a:pPr marL="0" indent="0" eaLnBrk="1" hangingPunct="1">
              <a:lnSpc>
                <a:spcPct val="90000"/>
              </a:lnSpc>
              <a:buFontTx/>
              <a:buNone/>
              <a:tabLst>
                <a:tab pos="357188" algn="l"/>
                <a:tab pos="450850" algn="l"/>
                <a:tab pos="1073150" algn="l"/>
              </a:tabLst>
            </a:pPr>
            <a:r>
              <a:rPr lang="de-DE" smtClean="0"/>
              <a:t>1776 </a:t>
            </a:r>
            <a:r>
              <a:rPr lang="de-DE" b="1" i="1" smtClean="0"/>
              <a:t>Unabhängigkeitserklärung</a:t>
            </a:r>
            <a:r>
              <a:rPr lang="de-DE" smtClean="0"/>
              <a:t> von 13 britischen Kolonien Nordamerikas (maßgeblich von </a:t>
            </a:r>
            <a:r>
              <a:rPr lang="de-DE" b="1" smtClean="0"/>
              <a:t>Thomas Jefferson</a:t>
            </a:r>
            <a:r>
              <a:rPr lang="de-DE" smtClean="0"/>
              <a:t>), 1787/89 Verfassung + </a:t>
            </a:r>
            <a:r>
              <a:rPr lang="de-DE" b="1" i="1" smtClean="0"/>
              <a:t>„Bill of Rights“ </a:t>
            </a:r>
            <a:r>
              <a:rPr lang="de-DE" smtClean="0"/>
              <a:t>(= 1. 10 Amd.) – </a:t>
            </a:r>
            <a:r>
              <a:rPr lang="de-DE" i="1" smtClean="0"/>
              <a:t>Wichtige Punkte:</a:t>
            </a:r>
          </a:p>
          <a:p>
            <a:pPr marL="0" indent="0" eaLnBrk="1" hangingPunct="1">
              <a:lnSpc>
                <a:spcPct val="90000"/>
              </a:lnSpc>
              <a:buFontTx/>
              <a:buNone/>
              <a:tabLst>
                <a:tab pos="357188" algn="l"/>
                <a:tab pos="450850" algn="l"/>
                <a:tab pos="1073150" algn="l"/>
              </a:tabLst>
            </a:pPr>
            <a:r>
              <a:rPr lang="de-DE" smtClean="0"/>
              <a:t>	- Erstmalig wird offiziell die Forderung nach Menschenrechten 		 (Leben, Freiheit, Glücksstreben etc.) formuliert.</a:t>
            </a:r>
          </a:p>
          <a:p>
            <a:pPr marL="0" indent="0" eaLnBrk="1" hangingPunct="1">
              <a:lnSpc>
                <a:spcPct val="90000"/>
              </a:lnSpc>
              <a:buFontTx/>
              <a:buNone/>
              <a:tabLst>
                <a:tab pos="357188" algn="l"/>
                <a:tab pos="450850" algn="l"/>
                <a:tab pos="1073150" algn="l"/>
              </a:tabLst>
            </a:pPr>
            <a:r>
              <a:rPr lang="de-DE" smtClean="0"/>
              <a:t>	- Demokratisierung der Exekutive (gewählter Präsident 	  		 statt Erbmonarch), „checks &amp; balances“, Widerstandsrecht</a:t>
            </a:r>
          </a:p>
          <a:p>
            <a:pPr marL="0" indent="0" eaLnBrk="1" hangingPunct="1">
              <a:lnSpc>
                <a:spcPct val="90000"/>
              </a:lnSpc>
              <a:buFontTx/>
              <a:buNone/>
              <a:tabLst>
                <a:tab pos="357188" algn="l"/>
                <a:tab pos="450850" algn="l"/>
                <a:tab pos="1073150" algn="l"/>
              </a:tabLst>
            </a:pPr>
            <a:r>
              <a:rPr lang="de-DE" smtClean="0"/>
              <a:t>	- Verfassungsgerichtsbarkeit (prüft Gesetz-Übereinstimmung)</a:t>
            </a:r>
          </a:p>
          <a:p>
            <a:pPr marL="0" indent="0" eaLnBrk="1" hangingPunct="1">
              <a:lnSpc>
                <a:spcPct val="90000"/>
              </a:lnSpc>
              <a:buFontTx/>
              <a:buNone/>
              <a:tabLst>
                <a:tab pos="357188" algn="l"/>
                <a:tab pos="450850" algn="l"/>
                <a:tab pos="1073150" algn="l"/>
              </a:tabLst>
            </a:pPr>
            <a:r>
              <a:rPr lang="de-DE" smtClean="0"/>
              <a:t>	- Dokumente einer mehr politischen als sozialen Revolution, 	  die tw. im Widerspruch mit der Wirklichkeit stehen 	 		 (Ausschluss von Frauen und Sklaven)</a:t>
            </a:r>
          </a:p>
          <a:p>
            <a:pPr marL="0" indent="0" eaLnBrk="1" hangingPunct="1">
              <a:lnSpc>
                <a:spcPct val="90000"/>
              </a:lnSpc>
              <a:buFontTx/>
              <a:buNone/>
              <a:tabLst>
                <a:tab pos="357188" algn="l"/>
                <a:tab pos="450850" algn="l"/>
                <a:tab pos="1073150" algn="l"/>
              </a:tabLst>
            </a:pPr>
            <a:r>
              <a:rPr lang="de-DE" sz="2000" smtClean="0"/>
              <a:t>Zitat:</a:t>
            </a:r>
            <a:r>
              <a:rPr lang="de-DE" smtClean="0"/>
              <a:t> </a:t>
            </a:r>
            <a:r>
              <a:rPr lang="de-DE" sz="1600" smtClean="0">
                <a:solidFill>
                  <a:schemeClr val="folHlink"/>
                </a:solidFill>
              </a:rPr>
              <a:t>„</a:t>
            </a:r>
            <a:r>
              <a:rPr lang="de-DE" sz="1600" i="1" smtClean="0">
                <a:solidFill>
                  <a:schemeClr val="folHlink"/>
                </a:solidFill>
              </a:rPr>
              <a:t>We hold these truths to be self-evident, that all men are created equal, that they are endowed by their Creator with certain unalienable Rights, that among these are Life, Liberty and the pursuit of Happiness. - That to secure these rights, Governments are instituted among Men, deriving their just powers from the consent of the governed.“ </a:t>
            </a:r>
            <a:r>
              <a:rPr lang="de-DE" sz="1600" i="1" smtClean="0"/>
              <a:t>(Declaration of Independence)</a:t>
            </a:r>
            <a:endParaRPr lang="de-DE" sz="1600" smtClean="0"/>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checkerboard(across)">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 calcmode="lin" valueType="num">
                                      <p:cBhvr additive="base">
                                        <p:cTn id="12" dur="500" fill="hold"/>
                                        <p:tgtEl>
                                          <p:spTgt spid="12595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59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5955">
                                            <p:txEl>
                                              <p:pRg st="2" end="2"/>
                                            </p:txEl>
                                          </p:spTgt>
                                        </p:tgtEl>
                                        <p:attrNameLst>
                                          <p:attrName>style.visibility</p:attrName>
                                        </p:attrNameLst>
                                      </p:cBhvr>
                                      <p:to>
                                        <p:strVal val="visible"/>
                                      </p:to>
                                    </p:set>
                                    <p:anim calcmode="lin" valueType="num">
                                      <p:cBhvr additive="base">
                                        <p:cTn id="18" dur="5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59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5955">
                                            <p:txEl>
                                              <p:pRg st="3" end="3"/>
                                            </p:txEl>
                                          </p:spTgt>
                                        </p:tgtEl>
                                        <p:attrNameLst>
                                          <p:attrName>style.visibility</p:attrName>
                                        </p:attrNameLst>
                                      </p:cBhvr>
                                      <p:to>
                                        <p:strVal val="visible"/>
                                      </p:to>
                                    </p:set>
                                    <p:anim calcmode="lin" valueType="num">
                                      <p:cBhvr additive="base">
                                        <p:cTn id="24" dur="500" fill="hold"/>
                                        <p:tgtEl>
                                          <p:spTgt spid="12595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9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5955">
                                            <p:txEl>
                                              <p:pRg st="4" end="4"/>
                                            </p:txEl>
                                          </p:spTgt>
                                        </p:tgtEl>
                                        <p:attrNameLst>
                                          <p:attrName>style.visibility</p:attrName>
                                        </p:attrNameLst>
                                      </p:cBhvr>
                                      <p:to>
                                        <p:strVal val="visible"/>
                                      </p:to>
                                    </p:set>
                                    <p:anim calcmode="lin" valueType="num">
                                      <p:cBhvr additive="base">
                                        <p:cTn id="30" dur="5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59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5955">
                                            <p:txEl>
                                              <p:pRg st="5" end="5"/>
                                            </p:txEl>
                                          </p:spTgt>
                                        </p:tgtEl>
                                        <p:attrNameLst>
                                          <p:attrName>style.visibility</p:attrName>
                                        </p:attrNameLst>
                                      </p:cBhvr>
                                      <p:to>
                                        <p:strVal val="visible"/>
                                      </p:to>
                                    </p:set>
                                    <p:animEffect transition="in" filter="fade">
                                      <p:cBhvr>
                                        <p:cTn id="36" dur="2000"/>
                                        <p:tgtEl>
                                          <p:spTgt spid="1259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umsplatzhalter 3"/>
          <p:cNvSpPr>
            <a:spLocks noGrp="1"/>
          </p:cNvSpPr>
          <p:nvPr>
            <p:ph type="dt" sz="quarter" idx="10"/>
          </p:nvPr>
        </p:nvSpPr>
        <p:spPr>
          <a:noFill/>
        </p:spPr>
        <p:txBody>
          <a:bodyPr/>
          <a:lstStyle/>
          <a:p>
            <a:fld id="{A4CAD94E-2314-4AEC-948D-B9701D23D65A}" type="datetime1">
              <a:rPr lang="de-DE" smtClean="0"/>
              <a:pPr/>
              <a:t>04.11.2023</a:t>
            </a:fld>
            <a:endParaRPr lang="de-DE" smtClean="0"/>
          </a:p>
        </p:txBody>
      </p:sp>
      <p:sp>
        <p:nvSpPr>
          <p:cNvPr id="41987" name="Fußzeilenplatzhalter 4"/>
          <p:cNvSpPr>
            <a:spLocks noGrp="1"/>
          </p:cNvSpPr>
          <p:nvPr>
            <p:ph type="ftr" sz="quarter" idx="11"/>
          </p:nvPr>
        </p:nvSpPr>
        <p:spPr>
          <a:noFill/>
        </p:spPr>
        <p:txBody>
          <a:bodyPr/>
          <a:lstStyle/>
          <a:p>
            <a:r>
              <a:rPr lang="de-DE" smtClean="0"/>
              <a:t>GESCHICHTE POLITISCHER IDEEN - © Thomas Knob 2007</a:t>
            </a:r>
          </a:p>
        </p:txBody>
      </p:sp>
      <p:sp>
        <p:nvSpPr>
          <p:cNvPr id="41988" name="Foliennummernplatzhalter 5"/>
          <p:cNvSpPr>
            <a:spLocks noGrp="1"/>
          </p:cNvSpPr>
          <p:nvPr>
            <p:ph type="sldNum" sz="quarter" idx="12"/>
          </p:nvPr>
        </p:nvSpPr>
        <p:spPr>
          <a:noFill/>
        </p:spPr>
        <p:txBody>
          <a:bodyPr/>
          <a:lstStyle/>
          <a:p>
            <a:fld id="{0BDA2B5E-3D74-4380-A711-18B5898BA0BB}" type="slidenum">
              <a:rPr lang="de-DE" smtClean="0"/>
              <a:pPr/>
              <a:t>38</a:t>
            </a:fld>
            <a:r>
              <a:rPr lang="de-DE" smtClean="0"/>
              <a:t>/82</a:t>
            </a:r>
          </a:p>
        </p:txBody>
      </p:sp>
      <p:sp>
        <p:nvSpPr>
          <p:cNvPr id="41989" name="Rectangle 2"/>
          <p:cNvSpPr>
            <a:spLocks noGrp="1" noChangeArrowheads="1"/>
          </p:cNvSpPr>
          <p:nvPr>
            <p:ph type="title"/>
          </p:nvPr>
        </p:nvSpPr>
        <p:spPr>
          <a:xfrm>
            <a:off x="250825" y="115888"/>
            <a:ext cx="8713788" cy="1152525"/>
          </a:xfrm>
        </p:spPr>
        <p:txBody>
          <a:bodyPr/>
          <a:lstStyle/>
          <a:p>
            <a:pPr eaLnBrk="1" hangingPunct="1"/>
            <a:r>
              <a:rPr lang="de-DE" sz="3200" smtClean="0"/>
              <a:t>Politische Ideen (19): 18. Jh. (Amerika 2)</a:t>
            </a:r>
          </a:p>
        </p:txBody>
      </p:sp>
      <p:sp>
        <p:nvSpPr>
          <p:cNvPr id="126979" name="Rectangle 3"/>
          <p:cNvSpPr>
            <a:spLocks noGrp="1" noChangeArrowheads="1"/>
          </p:cNvSpPr>
          <p:nvPr>
            <p:ph type="body" idx="1"/>
          </p:nvPr>
        </p:nvSpPr>
        <p:spPr>
          <a:xfrm>
            <a:off x="250825" y="1412875"/>
            <a:ext cx="8642350" cy="5040313"/>
          </a:xfrm>
        </p:spPr>
        <p:txBody>
          <a:bodyPr/>
          <a:lstStyle/>
          <a:p>
            <a:pPr marL="0" indent="14288" eaLnBrk="1" hangingPunct="1">
              <a:buFontTx/>
              <a:buNone/>
            </a:pPr>
            <a:r>
              <a:rPr lang="de-DE" smtClean="0"/>
              <a:t>In der Verfassungsdiskussion stellten sich </a:t>
            </a:r>
            <a:r>
              <a:rPr lang="de-DE" b="1" smtClean="0"/>
              <a:t>J. Madison</a:t>
            </a:r>
            <a:r>
              <a:rPr lang="de-DE" smtClean="0"/>
              <a:t> u. a. - die sog. </a:t>
            </a:r>
            <a:r>
              <a:rPr lang="de-DE" b="1" i="1" smtClean="0"/>
              <a:t>„Federalists“</a:t>
            </a:r>
            <a:r>
              <a:rPr lang="de-DE" smtClean="0"/>
              <a:t> - der Jefferson‘schen Forderung nach radikaldemokratischer, eher an Rousseau orientierter Freiheit und Gleichheit entgegen. Sie forderten als Praktiker einen starken Staat bei gleichzeitiger Vorbeugung gegen Tyrannei (negative Demokratie-Definition: Freisein von Diktatur; </a:t>
            </a:r>
            <a:r>
              <a:rPr lang="de-DE" i="1" smtClean="0"/>
              <a:t>„Madison-Demokratie“</a:t>
            </a:r>
            <a:r>
              <a:rPr lang="de-DE" smtClean="0"/>
              <a:t>) und strebten eine enge Föderation der Bundesstaaten an. Sie forderten getrennte, aber einander kontrollierende, verschränkte Gewalten (Staat zum Schutz, nicht zur Lenkung von Individualinteressen).</a:t>
            </a:r>
          </a:p>
          <a:p>
            <a:pPr marL="0" indent="14288" eaLnBrk="1" hangingPunct="1">
              <a:buFontTx/>
              <a:buNone/>
            </a:pPr>
            <a:r>
              <a:rPr lang="de-DE" smtClean="0"/>
              <a:t>(Später wechselte Madison zu Jeffersons demokratischen Republikanern, aus denen 1828 die </a:t>
            </a:r>
            <a:r>
              <a:rPr lang="de-DE" i="1" smtClean="0"/>
              <a:t>Democrats</a:t>
            </a:r>
            <a:r>
              <a:rPr lang="de-DE" smtClean="0"/>
              <a:t> hervorgingen. Die </a:t>
            </a:r>
            <a:r>
              <a:rPr lang="de-DE" i="1" smtClean="0"/>
              <a:t>Republicans</a:t>
            </a:r>
            <a:r>
              <a:rPr lang="de-DE" smtClean="0"/>
              <a:t> entstanden 1854 als Anti-Sklaverei-Partei.)</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checkerboard(across)">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box(in)">
                                      <p:cBhvr>
                                        <p:cTn id="12" dur="500"/>
                                        <p:tgtEl>
                                          <p:spTgt spid="126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Datumsplatzhalter 4"/>
          <p:cNvSpPr>
            <a:spLocks noGrp="1"/>
          </p:cNvSpPr>
          <p:nvPr>
            <p:ph type="dt" sz="quarter" idx="10"/>
          </p:nvPr>
        </p:nvSpPr>
        <p:spPr>
          <a:noFill/>
        </p:spPr>
        <p:txBody>
          <a:bodyPr/>
          <a:lstStyle/>
          <a:p>
            <a:fld id="{BB1CBD46-35F3-4D76-9195-322FABD69645}" type="datetime1">
              <a:rPr lang="de-DE" smtClean="0"/>
              <a:pPr/>
              <a:t>04.11.2023</a:t>
            </a:fld>
            <a:endParaRPr lang="de-DE" smtClean="0"/>
          </a:p>
        </p:txBody>
      </p:sp>
      <p:sp>
        <p:nvSpPr>
          <p:cNvPr id="43011" name="Fußzeilenplatzhalter 5"/>
          <p:cNvSpPr>
            <a:spLocks noGrp="1"/>
          </p:cNvSpPr>
          <p:nvPr>
            <p:ph type="ftr" sz="quarter" idx="11"/>
          </p:nvPr>
        </p:nvSpPr>
        <p:spPr>
          <a:noFill/>
        </p:spPr>
        <p:txBody>
          <a:bodyPr/>
          <a:lstStyle/>
          <a:p>
            <a:r>
              <a:rPr lang="de-DE" smtClean="0"/>
              <a:t>GESCHICHTE POLITISCHER IDEEN - © Thomas Knob 2007</a:t>
            </a:r>
          </a:p>
        </p:txBody>
      </p:sp>
      <p:sp>
        <p:nvSpPr>
          <p:cNvPr id="43012" name="Foliennummernplatzhalter 6"/>
          <p:cNvSpPr>
            <a:spLocks noGrp="1"/>
          </p:cNvSpPr>
          <p:nvPr>
            <p:ph type="sldNum" sz="quarter" idx="12"/>
          </p:nvPr>
        </p:nvSpPr>
        <p:spPr>
          <a:noFill/>
        </p:spPr>
        <p:txBody>
          <a:bodyPr/>
          <a:lstStyle/>
          <a:p>
            <a:fld id="{B78B651C-E1B8-415E-927F-1A763ECEEA7A}" type="slidenum">
              <a:rPr lang="de-DE" smtClean="0"/>
              <a:pPr/>
              <a:t>39</a:t>
            </a:fld>
            <a:r>
              <a:rPr lang="de-DE" smtClean="0"/>
              <a:t>/82</a:t>
            </a:r>
          </a:p>
        </p:txBody>
      </p:sp>
      <p:sp>
        <p:nvSpPr>
          <p:cNvPr id="43013" name="Rectangle 2"/>
          <p:cNvSpPr>
            <a:spLocks noGrp="1" noChangeArrowheads="1"/>
          </p:cNvSpPr>
          <p:nvPr>
            <p:ph type="title"/>
          </p:nvPr>
        </p:nvSpPr>
        <p:spPr/>
        <p:txBody>
          <a:bodyPr/>
          <a:lstStyle/>
          <a:p>
            <a:pPr eaLnBrk="1" hangingPunct="1"/>
            <a:r>
              <a:rPr lang="de-DE" smtClean="0"/>
              <a:t>Politische Ideen (18/19): Vergleich</a:t>
            </a:r>
          </a:p>
        </p:txBody>
      </p:sp>
      <p:sp>
        <p:nvSpPr>
          <p:cNvPr id="131075" name="Rectangle 3"/>
          <p:cNvSpPr>
            <a:spLocks noGrp="1" noChangeArrowheads="1"/>
          </p:cNvSpPr>
          <p:nvPr>
            <p:ph type="body" sz="half" idx="1"/>
          </p:nvPr>
        </p:nvSpPr>
        <p:spPr>
          <a:xfrm>
            <a:off x="323850" y="1412875"/>
            <a:ext cx="8820150" cy="4713288"/>
          </a:xfrm>
        </p:spPr>
        <p:txBody>
          <a:bodyPr/>
          <a:lstStyle/>
          <a:p>
            <a:pPr marL="0" indent="0" eaLnBrk="1" hangingPunct="1">
              <a:lnSpc>
                <a:spcPct val="80000"/>
              </a:lnSpc>
              <a:buFontTx/>
              <a:buNone/>
            </a:pPr>
            <a:r>
              <a:rPr lang="de-DE" smtClean="0"/>
              <a:t>Die folgende Tabelle stellt die Ideen von Jefferson und Madison einander gegenüber (nach: PELINKA 2004, S.194):</a:t>
            </a:r>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b="1" smtClean="0"/>
          </a:p>
        </p:txBody>
      </p:sp>
      <p:graphicFrame>
        <p:nvGraphicFramePr>
          <p:cNvPr id="131125" name="Group 53"/>
          <p:cNvGraphicFramePr>
            <a:graphicFrameLocks noGrp="1"/>
          </p:cNvGraphicFramePr>
          <p:nvPr>
            <p:ph sz="half" idx="2"/>
          </p:nvPr>
        </p:nvGraphicFramePr>
        <p:xfrm>
          <a:off x="395288" y="2133600"/>
          <a:ext cx="8424862" cy="4192401"/>
        </p:xfrm>
        <a:graphic>
          <a:graphicData uri="http://schemas.openxmlformats.org/drawingml/2006/table">
            <a:tbl>
              <a:tblPr/>
              <a:tblGrid>
                <a:gridCol w="3394075"/>
                <a:gridCol w="2509837"/>
                <a:gridCol w="2520950"/>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Thema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Jefferson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Madison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Ideengeschichtl. Wurzel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Rousseau</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 Locke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Sozialer Hintergrund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ländliches</a:t>
                      </a:r>
                      <a:br>
                        <a:rPr kumimoji="0" lang="de-DE" sz="2000" b="0" i="0" u="none" strike="noStrike" cap="none" normalizeH="0" baseline="0" smtClean="0">
                          <a:ln>
                            <a:noFill/>
                          </a:ln>
                          <a:solidFill>
                            <a:schemeClr val="tx1"/>
                          </a:solidFill>
                          <a:effectLst/>
                          <a:latin typeface="Arial" charset="0"/>
                        </a:rPr>
                      </a:br>
                      <a:r>
                        <a:rPr kumimoji="0" lang="de-DE" sz="2000" b="0" i="0" u="none" strike="noStrike" cap="none" normalizeH="0" baseline="0" smtClean="0">
                          <a:ln>
                            <a:noFill/>
                          </a:ln>
                          <a:solidFill>
                            <a:schemeClr val="tx1"/>
                          </a:solidFill>
                          <a:effectLst/>
                          <a:latin typeface="Arial" charset="0"/>
                        </a:rPr>
                        <a:t>(Groß)bauerntum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städtisches</a:t>
                      </a:r>
                      <a:br>
                        <a:rPr kumimoji="0" lang="de-DE" sz="2000" b="0" i="0" u="none" strike="noStrike" cap="none" normalizeH="0" baseline="0" smtClean="0">
                          <a:ln>
                            <a:noFill/>
                          </a:ln>
                          <a:solidFill>
                            <a:schemeClr val="tx1"/>
                          </a:solidFill>
                          <a:effectLst/>
                          <a:latin typeface="Arial" charset="0"/>
                        </a:rPr>
                      </a:br>
                      <a:r>
                        <a:rPr kumimoji="0" lang="de-DE" sz="2000" b="0" i="0" u="none" strike="noStrike" cap="none" normalizeH="0" baseline="0" smtClean="0">
                          <a:ln>
                            <a:noFill/>
                          </a:ln>
                          <a:solidFill>
                            <a:schemeClr val="tx1"/>
                          </a:solidFill>
                          <a:effectLst/>
                          <a:latin typeface="Arial" charset="0"/>
                        </a:rPr>
                        <a:t>(Groß)bürgertum</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Demokratiebegriff</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weit, offensiv</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eng, defensiv</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Anthropologie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optimistisch</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pessimistisch</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Vertikale</a:t>
                      </a:r>
                      <a:br>
                        <a:rPr kumimoji="0" lang="de-DE" sz="2000" b="1" i="1" u="none" strike="noStrike" cap="none" normalizeH="0" baseline="0" smtClean="0">
                          <a:ln>
                            <a:noFill/>
                          </a:ln>
                          <a:solidFill>
                            <a:schemeClr val="tx1"/>
                          </a:solidFill>
                          <a:effectLst/>
                          <a:latin typeface="Arial" charset="0"/>
                        </a:rPr>
                      </a:br>
                      <a:r>
                        <a:rPr kumimoji="0" lang="de-DE" sz="2000" b="1" i="1" u="none" strike="noStrike" cap="none" normalizeH="0" baseline="0" smtClean="0">
                          <a:ln>
                            <a:noFill/>
                          </a:ln>
                          <a:solidFill>
                            <a:schemeClr val="tx1"/>
                          </a:solidFill>
                          <a:effectLst/>
                          <a:latin typeface="Arial" charset="0"/>
                        </a:rPr>
                        <a:t>Gewaltentrennung</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eher dezentral</a:t>
                      </a:r>
                      <a:br>
                        <a:rPr kumimoji="0" lang="de-DE" sz="2000" b="0" i="0" u="none" strike="noStrike" cap="none" normalizeH="0" baseline="0" smtClean="0">
                          <a:ln>
                            <a:noFill/>
                          </a:ln>
                          <a:solidFill>
                            <a:schemeClr val="tx1"/>
                          </a:solidFill>
                          <a:effectLst/>
                          <a:latin typeface="Arial" charset="0"/>
                        </a:rPr>
                      </a:br>
                      <a:r>
                        <a:rPr kumimoji="0" lang="de-DE" sz="2000" b="0" i="0" u="none" strike="noStrike" cap="none" normalizeH="0" baseline="0" smtClean="0">
                          <a:ln>
                            <a:noFill/>
                          </a:ln>
                          <a:solidFill>
                            <a:schemeClr val="tx1"/>
                          </a:solidFill>
                          <a:effectLst/>
                          <a:latin typeface="Arial" charset="0"/>
                        </a:rPr>
                        <a:t>orientiert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eher zentral</a:t>
                      </a:r>
                      <a:br>
                        <a:rPr kumimoji="0" lang="de-DE" sz="2000" b="0" i="0" u="none" strike="noStrike" cap="none" normalizeH="0" baseline="0" smtClean="0">
                          <a:ln>
                            <a:noFill/>
                          </a:ln>
                          <a:solidFill>
                            <a:schemeClr val="tx1"/>
                          </a:solidFill>
                          <a:effectLst/>
                          <a:latin typeface="Arial" charset="0"/>
                        </a:rPr>
                      </a:br>
                      <a:r>
                        <a:rPr kumimoji="0" lang="de-DE" sz="2000" b="0" i="0" u="none" strike="noStrike" cap="none" normalizeH="0" baseline="0" smtClean="0">
                          <a:ln>
                            <a:noFill/>
                          </a:ln>
                          <a:solidFill>
                            <a:schemeClr val="tx1"/>
                          </a:solidFill>
                          <a:effectLst/>
                          <a:latin typeface="Arial" charset="0"/>
                        </a:rPr>
                        <a:t>orientiert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Verfassungspolitische</a:t>
                      </a:r>
                      <a:br>
                        <a:rPr kumimoji="0" lang="de-DE" sz="2000" b="1" i="1" u="none" strike="noStrike" cap="none" normalizeH="0" baseline="0" smtClean="0">
                          <a:ln>
                            <a:noFill/>
                          </a:ln>
                          <a:solidFill>
                            <a:schemeClr val="tx1"/>
                          </a:solidFill>
                          <a:effectLst/>
                          <a:latin typeface="Arial" charset="0"/>
                        </a:rPr>
                      </a:br>
                      <a:r>
                        <a:rPr kumimoji="0" lang="de-DE" sz="2000" b="1" i="1" u="none" strike="noStrike" cap="none" normalizeH="0" baseline="0" smtClean="0">
                          <a:ln>
                            <a:noFill/>
                          </a:ln>
                          <a:solidFill>
                            <a:schemeClr val="tx1"/>
                          </a:solidFill>
                          <a:effectLst/>
                          <a:latin typeface="Arial" charset="0"/>
                        </a:rPr>
                        <a:t>Orientierung</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weniger</a:t>
                      </a:r>
                      <a:br>
                        <a:rPr kumimoji="0" lang="de-DE" sz="2000" b="0" i="0" u="none" strike="noStrike" cap="none" normalizeH="0" baseline="0" smtClean="0">
                          <a:ln>
                            <a:noFill/>
                          </a:ln>
                          <a:solidFill>
                            <a:schemeClr val="tx1"/>
                          </a:solidFill>
                          <a:effectLst/>
                          <a:latin typeface="Arial" charset="0"/>
                        </a:rPr>
                      </a:br>
                      <a:r>
                        <a:rPr kumimoji="0" lang="de-DE" sz="2000" b="0" i="0" u="none" strike="noStrike" cap="none" normalizeH="0" baseline="0" smtClean="0">
                          <a:ln>
                            <a:noFill/>
                          </a:ln>
                          <a:solidFill>
                            <a:schemeClr val="tx1"/>
                          </a:solidFill>
                          <a:effectLst/>
                          <a:latin typeface="Arial" charset="0"/>
                        </a:rPr>
                        <a:t>Staatsgewalt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„Checks and</a:t>
                      </a:r>
                      <a:br>
                        <a:rPr kumimoji="0" lang="de-DE" sz="2000" b="0" i="0" u="none" strike="noStrike" cap="none" normalizeH="0" baseline="0" smtClean="0">
                          <a:ln>
                            <a:noFill/>
                          </a:ln>
                          <a:solidFill>
                            <a:schemeClr val="tx1"/>
                          </a:solidFill>
                          <a:effectLst/>
                          <a:latin typeface="Arial" charset="0"/>
                        </a:rPr>
                      </a:br>
                      <a:r>
                        <a:rPr kumimoji="0" lang="de-DE" sz="2000" b="0" i="0" u="none" strike="noStrike" cap="none" normalizeH="0" baseline="0" smtClean="0">
                          <a:ln>
                            <a:noFill/>
                          </a:ln>
                          <a:solidFill>
                            <a:schemeClr val="tx1"/>
                          </a:solidFill>
                          <a:effectLst/>
                          <a:latin typeface="Arial" charset="0"/>
                        </a:rPr>
                        <a:t>balances“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checkerboard(across)">
                                      <p:cBhvr>
                                        <p:cTn id="7" dur="500"/>
                                        <p:tgtEl>
                                          <p:spTgt spid="1310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31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umsplatzhalter 3"/>
          <p:cNvSpPr>
            <a:spLocks noGrp="1"/>
          </p:cNvSpPr>
          <p:nvPr>
            <p:ph type="dt" sz="quarter" idx="10"/>
          </p:nvPr>
        </p:nvSpPr>
        <p:spPr>
          <a:noFill/>
        </p:spPr>
        <p:txBody>
          <a:bodyPr/>
          <a:lstStyle/>
          <a:p>
            <a:fld id="{D0F1F966-6342-4E9B-823D-4A708DCB86FE}" type="datetime1">
              <a:rPr lang="de-DE" smtClean="0"/>
              <a:pPr/>
              <a:t>04.11.2023</a:t>
            </a:fld>
            <a:endParaRPr lang="de-DE" smtClean="0"/>
          </a:p>
        </p:txBody>
      </p:sp>
      <p:sp>
        <p:nvSpPr>
          <p:cNvPr id="7171" name="Fußzeilenplatzhalter 4"/>
          <p:cNvSpPr>
            <a:spLocks noGrp="1"/>
          </p:cNvSpPr>
          <p:nvPr>
            <p:ph type="ftr" sz="quarter" idx="11"/>
          </p:nvPr>
        </p:nvSpPr>
        <p:spPr>
          <a:noFill/>
        </p:spPr>
        <p:txBody>
          <a:bodyPr/>
          <a:lstStyle/>
          <a:p>
            <a:r>
              <a:rPr lang="de-DE" smtClean="0"/>
              <a:t>GESCHICHTE POLITISCHER IDEEN - © Thomas Knob 2007</a:t>
            </a:r>
          </a:p>
        </p:txBody>
      </p:sp>
      <p:sp>
        <p:nvSpPr>
          <p:cNvPr id="7172" name="Foliennummernplatzhalter 5"/>
          <p:cNvSpPr>
            <a:spLocks noGrp="1"/>
          </p:cNvSpPr>
          <p:nvPr>
            <p:ph type="sldNum" sz="quarter" idx="12"/>
          </p:nvPr>
        </p:nvSpPr>
        <p:spPr>
          <a:noFill/>
        </p:spPr>
        <p:txBody>
          <a:bodyPr/>
          <a:lstStyle/>
          <a:p>
            <a:fld id="{5975A951-C3C4-4884-A5A0-E038903AB56B}" type="slidenum">
              <a:rPr lang="de-DE" smtClean="0"/>
              <a:pPr/>
              <a:t>4</a:t>
            </a:fld>
            <a:r>
              <a:rPr lang="de-DE" smtClean="0"/>
              <a:t>/82</a:t>
            </a:r>
          </a:p>
        </p:txBody>
      </p:sp>
      <p:sp>
        <p:nvSpPr>
          <p:cNvPr id="7173" name="Rectangle 2"/>
          <p:cNvSpPr>
            <a:spLocks noGrp="1" noChangeArrowheads="1"/>
          </p:cNvSpPr>
          <p:nvPr>
            <p:ph type="title"/>
          </p:nvPr>
        </p:nvSpPr>
        <p:spPr/>
        <p:txBody>
          <a:bodyPr/>
          <a:lstStyle/>
          <a:p>
            <a:pPr eaLnBrk="1" hangingPunct="1"/>
            <a:r>
              <a:rPr lang="de-DE" smtClean="0"/>
              <a:t>Begriffe (1): Politische Theorie</a:t>
            </a:r>
          </a:p>
        </p:txBody>
      </p:sp>
      <p:sp>
        <p:nvSpPr>
          <p:cNvPr id="26627" name="Rectangle 3"/>
          <p:cNvSpPr>
            <a:spLocks noGrp="1" noChangeArrowheads="1"/>
          </p:cNvSpPr>
          <p:nvPr>
            <p:ph type="body" idx="1"/>
          </p:nvPr>
        </p:nvSpPr>
        <p:spPr>
          <a:xfrm>
            <a:off x="250825" y="1079500"/>
            <a:ext cx="8713788" cy="5589588"/>
          </a:xfrm>
        </p:spPr>
        <p:txBody>
          <a:bodyPr/>
          <a:lstStyle/>
          <a:p>
            <a:pPr eaLnBrk="1" hangingPunct="1">
              <a:lnSpc>
                <a:spcPct val="90000"/>
              </a:lnSpc>
              <a:buFontTx/>
              <a:buNone/>
            </a:pPr>
            <a:r>
              <a:rPr lang="de-DE" sz="2000" b="1" smtClean="0"/>
              <a:t/>
            </a:r>
            <a:br>
              <a:rPr lang="de-DE" sz="2000" b="1" smtClean="0"/>
            </a:br>
            <a:r>
              <a:rPr lang="de-DE" sz="2000" b="1" i="1" smtClean="0"/>
              <a:t>Politische Theorie</a:t>
            </a:r>
            <a:r>
              <a:rPr lang="de-DE" sz="2000" b="1" smtClean="0"/>
              <a:t> </a:t>
            </a:r>
            <a:r>
              <a:rPr lang="de-DE" sz="2000" smtClean="0"/>
              <a:t>(tw. mit </a:t>
            </a:r>
            <a:r>
              <a:rPr lang="de-DE" sz="2000" b="1" i="1" smtClean="0"/>
              <a:t>Ideengeschichte</a:t>
            </a:r>
            <a:r>
              <a:rPr lang="de-DE" sz="2000" smtClean="0"/>
              <a:t> gleichgesetzt) ist Teilge-biet der Politikwissenschaft mit dauerndem Praxisrückgriff (Politologie = Disziplin der Sozialwissenschaften). Sie beschäftigt sich </a:t>
            </a:r>
            <a:r>
              <a:rPr lang="de-DE" sz="2000" i="1" smtClean="0">
                <a:solidFill>
                  <a:schemeClr val="folHlink"/>
                </a:solidFill>
              </a:rPr>
              <a:t>„mit der begriff-lichen Klärung des politischen Handelns und Verhaltens von Menschen sowie mit der Funktionsweise von politischen Institutionen und ihrer ge-sellschaftlichen Bedeutung“</a:t>
            </a:r>
            <a:r>
              <a:rPr lang="de-DE" sz="2000" smtClean="0"/>
              <a:t> (Llanque 2007, S. 7) - </a:t>
            </a:r>
            <a:r>
              <a:rPr lang="de-DE" sz="2000" i="1" smtClean="0"/>
              <a:t>Vier Bereiche:</a:t>
            </a:r>
            <a:r>
              <a:rPr lang="de-DE" sz="2000" smtClean="0"/>
              <a:t/>
            </a:r>
            <a:br>
              <a:rPr lang="de-DE" sz="2000" smtClean="0"/>
            </a:br>
            <a:endParaRPr lang="de-DE" sz="800" smtClean="0"/>
          </a:p>
          <a:p>
            <a:pPr eaLnBrk="1" hangingPunct="1">
              <a:lnSpc>
                <a:spcPct val="90000"/>
              </a:lnSpc>
              <a:buFontTx/>
              <a:buNone/>
            </a:pPr>
            <a:r>
              <a:rPr lang="de-DE" sz="2000" i="1" smtClean="0"/>
              <a:t>Wissenschaftstheorie der politischen Theorie:</a:t>
            </a:r>
            <a:r>
              <a:rPr lang="de-DE" sz="2000" smtClean="0"/>
              <a:t> reflektiert von einer Metaebene aus das wissenschaftliche Vorgehen in den Politikwissenschaften selbst. (Themen: z.B. Fragestellungen und Methoden des Forschens; Reichweite der Theorien.) </a:t>
            </a:r>
          </a:p>
          <a:p>
            <a:pPr eaLnBrk="1" hangingPunct="1">
              <a:lnSpc>
                <a:spcPct val="90000"/>
              </a:lnSpc>
              <a:buFontTx/>
              <a:buNone/>
            </a:pPr>
            <a:r>
              <a:rPr lang="de-DE" sz="2000" i="1" smtClean="0"/>
              <a:t>Politische Ideengeschichte:</a:t>
            </a:r>
            <a:r>
              <a:rPr lang="de-DE" sz="2000" smtClean="0"/>
              <a:t> quasi die Geschichtsschreibung der Politischen Philosophie (Vorgehensweise: kritisch-dialektisch)</a:t>
            </a:r>
          </a:p>
          <a:p>
            <a:pPr eaLnBrk="1" hangingPunct="1">
              <a:lnSpc>
                <a:spcPct val="90000"/>
              </a:lnSpc>
              <a:buFontTx/>
              <a:buNone/>
            </a:pPr>
            <a:r>
              <a:rPr lang="de-DE" sz="2000" i="1" smtClean="0"/>
              <a:t>Politische Philosophie:</a:t>
            </a:r>
            <a:r>
              <a:rPr lang="de-DE" sz="2000" smtClean="0"/>
              <a:t> behandelt normativ-praktische Fragen (z.B. nach dem besten Staatswesen, gerechten Kriegen etc.; ev. mit Handlungsanweisungen zur Erreichung eines Sollzustandes)</a:t>
            </a:r>
          </a:p>
          <a:p>
            <a:pPr eaLnBrk="1" hangingPunct="1">
              <a:lnSpc>
                <a:spcPct val="90000"/>
              </a:lnSpc>
              <a:buFontTx/>
              <a:buNone/>
            </a:pPr>
            <a:r>
              <a:rPr lang="de-DE" sz="2000" i="1" smtClean="0"/>
              <a:t>Moderne politische Theorie:</a:t>
            </a:r>
            <a:r>
              <a:rPr lang="de-DE" sz="2000" smtClean="0"/>
              <a:t> rein deskriptive, wertneutrale Realitätsbe-schreibung und -vorhersage auf empirisch-analytischer Grundlage</a:t>
            </a:r>
          </a:p>
          <a:p>
            <a:pPr eaLnBrk="1" hangingPunct="1">
              <a:lnSpc>
                <a:spcPct val="90000"/>
              </a:lnSpc>
              <a:buFontTx/>
              <a:buNone/>
            </a:pPr>
            <a:endParaRPr lang="de-DE" sz="2000" smtClean="0"/>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checkerboard(across)">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checkerboard(across)">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umsplatzhalter 5"/>
          <p:cNvSpPr>
            <a:spLocks noGrp="1"/>
          </p:cNvSpPr>
          <p:nvPr>
            <p:ph type="dt" sz="quarter" idx="10"/>
          </p:nvPr>
        </p:nvSpPr>
        <p:spPr>
          <a:noFill/>
        </p:spPr>
        <p:txBody>
          <a:bodyPr/>
          <a:lstStyle/>
          <a:p>
            <a:fld id="{1ADC5B87-2FB4-488F-A32D-EC3323F31D04}" type="datetime1">
              <a:rPr lang="de-DE" smtClean="0"/>
              <a:pPr/>
              <a:t>04.11.2023</a:t>
            </a:fld>
            <a:endParaRPr lang="de-DE" smtClean="0"/>
          </a:p>
        </p:txBody>
      </p:sp>
      <p:sp>
        <p:nvSpPr>
          <p:cNvPr id="44035" name="Fußzeilenplatzhalter 6"/>
          <p:cNvSpPr>
            <a:spLocks noGrp="1"/>
          </p:cNvSpPr>
          <p:nvPr>
            <p:ph type="ftr" sz="quarter" idx="11"/>
          </p:nvPr>
        </p:nvSpPr>
        <p:spPr>
          <a:noFill/>
        </p:spPr>
        <p:txBody>
          <a:bodyPr/>
          <a:lstStyle/>
          <a:p>
            <a:r>
              <a:rPr lang="de-DE" smtClean="0"/>
              <a:t>GESCHICHTE POLITISCHER IDEEN - © Thomas Knob 2007</a:t>
            </a:r>
          </a:p>
        </p:txBody>
      </p:sp>
      <p:sp>
        <p:nvSpPr>
          <p:cNvPr id="44036" name="Foliennummernplatzhalter 7"/>
          <p:cNvSpPr>
            <a:spLocks noGrp="1"/>
          </p:cNvSpPr>
          <p:nvPr>
            <p:ph type="sldNum" sz="quarter" idx="12"/>
          </p:nvPr>
        </p:nvSpPr>
        <p:spPr>
          <a:noFill/>
        </p:spPr>
        <p:txBody>
          <a:bodyPr/>
          <a:lstStyle/>
          <a:p>
            <a:fld id="{AC4F4741-4CC4-4763-8289-4A02C4276A5B}" type="slidenum">
              <a:rPr lang="de-DE" smtClean="0"/>
              <a:pPr/>
              <a:t>40</a:t>
            </a:fld>
            <a:r>
              <a:rPr lang="de-DE" smtClean="0"/>
              <a:t>/82</a:t>
            </a:r>
          </a:p>
        </p:txBody>
      </p:sp>
      <p:sp>
        <p:nvSpPr>
          <p:cNvPr id="44037" name="Rectangle 2"/>
          <p:cNvSpPr>
            <a:spLocks noGrp="1" noChangeArrowheads="1"/>
          </p:cNvSpPr>
          <p:nvPr>
            <p:ph type="title"/>
          </p:nvPr>
        </p:nvSpPr>
        <p:spPr/>
        <p:txBody>
          <a:bodyPr/>
          <a:lstStyle/>
          <a:p>
            <a:pPr eaLnBrk="1" hangingPunct="1"/>
            <a:r>
              <a:rPr lang="de-DE" smtClean="0"/>
              <a:t>Politische Ideen (18-19): Bilder</a:t>
            </a:r>
          </a:p>
        </p:txBody>
      </p:sp>
      <p:sp>
        <p:nvSpPr>
          <p:cNvPr id="44038" name="Rectangle 3"/>
          <p:cNvSpPr>
            <a:spLocks noGrp="1" noChangeArrowheads="1"/>
          </p:cNvSpPr>
          <p:nvPr>
            <p:ph type="body" sz="half" idx="1"/>
          </p:nvPr>
        </p:nvSpPr>
        <p:spPr>
          <a:xfrm>
            <a:off x="673100" y="5589588"/>
            <a:ext cx="7715250" cy="792162"/>
          </a:xfrm>
          <a:noFill/>
        </p:spPr>
        <p:txBody>
          <a:bodyPr anchor="b" anchorCtr="1"/>
          <a:lstStyle/>
          <a:p>
            <a:pPr marL="0" indent="0" eaLnBrk="1" hangingPunct="1">
              <a:buFontTx/>
              <a:buNone/>
            </a:pPr>
            <a:r>
              <a:rPr lang="de-DE" sz="1600" b="1" smtClean="0"/>
              <a:t>Thomas Jefferson                                          James Madison</a:t>
            </a:r>
          </a:p>
          <a:p>
            <a:pPr marL="0" indent="0" eaLnBrk="1" hangingPunct="1">
              <a:buFontTx/>
              <a:buNone/>
            </a:pPr>
            <a:r>
              <a:rPr lang="de-DE" sz="1600" b="1" smtClean="0"/>
              <a:t>     (1743-1826)                                                    (1751-1836)</a:t>
            </a:r>
          </a:p>
        </p:txBody>
      </p:sp>
      <p:pic>
        <p:nvPicPr>
          <p:cNvPr id="128008" name="Picture 8" descr="Madison"/>
          <p:cNvPicPr>
            <a:picLocks noGrp="1" noChangeAspect="1" noChangeArrowheads="1"/>
          </p:cNvPicPr>
          <p:nvPr>
            <p:ph sz="quarter" idx="2"/>
          </p:nvPr>
        </p:nvPicPr>
        <p:blipFill>
          <a:blip r:embed="rId3" cstate="print"/>
          <a:srcRect/>
          <a:stretch>
            <a:fillRect/>
          </a:stretch>
        </p:blipFill>
        <p:spPr>
          <a:xfrm>
            <a:off x="4860925" y="1412875"/>
            <a:ext cx="3167063" cy="4319588"/>
          </a:xfrm>
          <a:noFill/>
        </p:spPr>
      </p:pic>
      <p:pic>
        <p:nvPicPr>
          <p:cNvPr id="128010" name="Picture 10" descr="Jefferson"/>
          <p:cNvPicPr>
            <a:picLocks noGrp="1" noChangeAspect="1" noChangeArrowheads="1"/>
          </p:cNvPicPr>
          <p:nvPr>
            <p:ph sz="quarter" idx="3"/>
          </p:nvPr>
        </p:nvPicPr>
        <p:blipFill>
          <a:blip r:embed="rId4" cstate="print"/>
          <a:srcRect/>
          <a:stretch>
            <a:fillRect/>
          </a:stretch>
        </p:blipFill>
        <p:spPr>
          <a:xfrm>
            <a:off x="1123950" y="1412875"/>
            <a:ext cx="2727325" cy="4319588"/>
          </a:xfrm>
          <a:solidFill>
            <a:schemeClr val="bg1"/>
          </a:solid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8010"/>
                                        </p:tgtEl>
                                        <p:attrNameLst>
                                          <p:attrName>style.visibility</p:attrName>
                                        </p:attrNameLst>
                                      </p:cBhvr>
                                      <p:to>
                                        <p:strVal val="visible"/>
                                      </p:to>
                                    </p:set>
                                    <p:animEffect transition="in" filter="wedge">
                                      <p:cBhvr>
                                        <p:cTn id="7" dur="2000"/>
                                        <p:tgtEl>
                                          <p:spTgt spid="1280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Effect transition="in" filter="wedge">
                                      <p:cBhvr>
                                        <p:cTn id="12" dur="2000"/>
                                        <p:tgtEl>
                                          <p:spTgt spid="128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umsplatzhalter 3"/>
          <p:cNvSpPr>
            <a:spLocks noGrp="1"/>
          </p:cNvSpPr>
          <p:nvPr>
            <p:ph type="dt" sz="quarter" idx="10"/>
          </p:nvPr>
        </p:nvSpPr>
        <p:spPr>
          <a:noFill/>
        </p:spPr>
        <p:txBody>
          <a:bodyPr/>
          <a:lstStyle/>
          <a:p>
            <a:fld id="{BFDB8A72-7717-4C88-ADCE-4C1613A68460}" type="datetime1">
              <a:rPr lang="de-DE" smtClean="0"/>
              <a:pPr/>
              <a:t>04.11.2023</a:t>
            </a:fld>
            <a:endParaRPr lang="de-DE" smtClean="0"/>
          </a:p>
        </p:txBody>
      </p:sp>
      <p:sp>
        <p:nvSpPr>
          <p:cNvPr id="45059" name="Fußzeilenplatzhalter 4"/>
          <p:cNvSpPr>
            <a:spLocks noGrp="1"/>
          </p:cNvSpPr>
          <p:nvPr>
            <p:ph type="ftr" sz="quarter" idx="11"/>
          </p:nvPr>
        </p:nvSpPr>
        <p:spPr>
          <a:noFill/>
        </p:spPr>
        <p:txBody>
          <a:bodyPr/>
          <a:lstStyle/>
          <a:p>
            <a:r>
              <a:rPr lang="de-DE" smtClean="0"/>
              <a:t>GESCHICHTE POLITISCHER IDEEN - © Thomas Knob 2007</a:t>
            </a:r>
          </a:p>
        </p:txBody>
      </p:sp>
      <p:sp>
        <p:nvSpPr>
          <p:cNvPr id="45060" name="Foliennummernplatzhalter 5"/>
          <p:cNvSpPr>
            <a:spLocks noGrp="1"/>
          </p:cNvSpPr>
          <p:nvPr>
            <p:ph type="sldNum" sz="quarter" idx="12"/>
          </p:nvPr>
        </p:nvSpPr>
        <p:spPr>
          <a:noFill/>
        </p:spPr>
        <p:txBody>
          <a:bodyPr/>
          <a:lstStyle/>
          <a:p>
            <a:fld id="{FEFAFC73-A08C-4BB8-AE18-EC66D027D88D}" type="slidenum">
              <a:rPr lang="de-DE" smtClean="0"/>
              <a:pPr/>
              <a:t>41</a:t>
            </a:fld>
            <a:r>
              <a:rPr lang="de-DE" smtClean="0"/>
              <a:t>/82</a:t>
            </a:r>
          </a:p>
        </p:txBody>
      </p:sp>
      <p:sp>
        <p:nvSpPr>
          <p:cNvPr id="45061" name="Rectangle 2"/>
          <p:cNvSpPr>
            <a:spLocks noGrp="1" noChangeArrowheads="1"/>
          </p:cNvSpPr>
          <p:nvPr>
            <p:ph type="title"/>
          </p:nvPr>
        </p:nvSpPr>
        <p:spPr>
          <a:xfrm>
            <a:off x="179388" y="115888"/>
            <a:ext cx="8785225" cy="1152525"/>
          </a:xfrm>
        </p:spPr>
        <p:txBody>
          <a:bodyPr/>
          <a:lstStyle/>
          <a:p>
            <a:pPr eaLnBrk="1" hangingPunct="1"/>
            <a:r>
              <a:rPr lang="de-DE" smtClean="0"/>
              <a:t>Politische Ideen (20): 18. Jh. (Hume)</a:t>
            </a:r>
          </a:p>
        </p:txBody>
      </p:sp>
      <p:sp>
        <p:nvSpPr>
          <p:cNvPr id="87043" name="Rectangle 3"/>
          <p:cNvSpPr>
            <a:spLocks noGrp="1" noChangeArrowheads="1"/>
          </p:cNvSpPr>
          <p:nvPr>
            <p:ph type="body" idx="1"/>
          </p:nvPr>
        </p:nvSpPr>
        <p:spPr>
          <a:xfrm>
            <a:off x="179388" y="1296988"/>
            <a:ext cx="8785225" cy="5661025"/>
          </a:xfrm>
        </p:spPr>
        <p:txBody>
          <a:bodyPr/>
          <a:lstStyle/>
          <a:p>
            <a:pPr marL="0" indent="0" eaLnBrk="1" hangingPunct="1">
              <a:lnSpc>
                <a:spcPct val="90000"/>
              </a:lnSpc>
              <a:buFontTx/>
              <a:buNone/>
            </a:pPr>
            <a:r>
              <a:rPr lang="de-DE" smtClean="0"/>
              <a:t>Für </a:t>
            </a:r>
            <a:r>
              <a:rPr lang="de-DE" b="1" smtClean="0"/>
              <a:t>Hume</a:t>
            </a:r>
            <a:r>
              <a:rPr lang="de-DE" smtClean="0"/>
              <a:t> ist der Naturzustand des Menschen durch das Ge-fühl des gemeinsamen Interesses bestimmt. Er lehnt in </a:t>
            </a:r>
            <a:r>
              <a:rPr lang="de-DE" i="1" smtClean="0"/>
              <a:t>Of the original contract</a:t>
            </a:r>
            <a:r>
              <a:rPr lang="de-DE" smtClean="0"/>
              <a:t> (1748) und seinen </a:t>
            </a:r>
            <a:r>
              <a:rPr lang="de-DE" i="1" smtClean="0"/>
              <a:t>Essays </a:t>
            </a:r>
            <a:r>
              <a:rPr lang="de-DE" smtClean="0"/>
              <a:t>(1777)</a:t>
            </a:r>
            <a:r>
              <a:rPr lang="de-DE" i="1" smtClean="0"/>
              <a:t> </a:t>
            </a:r>
            <a:r>
              <a:rPr lang="de-DE" smtClean="0"/>
              <a:t>die Natur-rechtstheorie ab und betrachtet den Gesellschaftsvertrag als wertlose Fiktion. Eine Rechtsordnung (beruhend auf Gerechtig-keit und Vertragstreue) werde durch die Knappheit an Gütern notwendig. Nachteile im Einzelnen garantieren dennoch insge-samt den größeren Nutzen.</a:t>
            </a:r>
          </a:p>
          <a:p>
            <a:pPr marL="0" indent="0" eaLnBrk="1" hangingPunct="1">
              <a:lnSpc>
                <a:spcPct val="90000"/>
              </a:lnSpc>
              <a:buFontTx/>
              <a:buNone/>
            </a:pPr>
            <a:endParaRPr lang="de-DE" sz="800" smtClean="0"/>
          </a:p>
          <a:p>
            <a:pPr marL="0" indent="0" eaLnBrk="1" hangingPunct="1">
              <a:lnSpc>
                <a:spcPct val="90000"/>
              </a:lnSpc>
              <a:buFontTx/>
              <a:buNone/>
            </a:pPr>
            <a:r>
              <a:rPr lang="de-DE" smtClean="0"/>
              <a:t>Ein unparteiischer Staat mit genau umschriebener Tätigkeit ha-be der Freiheit der Bürger zu dienen. </a:t>
            </a:r>
            <a:r>
              <a:rPr lang="de-DE" b="1" smtClean="0"/>
              <a:t>Hume</a:t>
            </a:r>
            <a:r>
              <a:rPr lang="de-DE" smtClean="0"/>
              <a:t> befürwortet die auf der Gewaltenteilung beruhende konstitutionelle Monarchie, sie entspreche der natürlichen Eigenart der Menschen.</a:t>
            </a:r>
          </a:p>
          <a:p>
            <a:pPr marL="0" indent="0" eaLnBrk="1" hangingPunct="1">
              <a:lnSpc>
                <a:spcPct val="90000"/>
              </a:lnSpc>
              <a:buFontTx/>
              <a:buNone/>
            </a:pPr>
            <a:endParaRPr lang="de-DE" sz="1000" smtClean="0"/>
          </a:p>
          <a:p>
            <a:pPr marL="0" indent="0" eaLnBrk="1" hangingPunct="1">
              <a:lnSpc>
                <a:spcPct val="90000"/>
              </a:lnSpc>
              <a:buFontTx/>
              <a:buNone/>
            </a:pPr>
            <a:r>
              <a:rPr lang="de-DE" smtClean="0"/>
              <a:t>In der Ökonomie gilt </a:t>
            </a:r>
            <a:r>
              <a:rPr lang="de-DE" b="1" smtClean="0"/>
              <a:t>Hume</a:t>
            </a:r>
            <a:r>
              <a:rPr lang="de-DE" smtClean="0"/>
              <a:t> als Urheber der Quantitätstheorie des Geldes (nimmt Abhängigkeit des Werts von der Menge an).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checkerboard(across)">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7043">
                                            <p:txEl>
                                              <p:pRg st="2" end="2"/>
                                            </p:txEl>
                                          </p:spTgt>
                                        </p:tgtEl>
                                        <p:attrNameLst>
                                          <p:attrName>style.visibility</p:attrName>
                                        </p:attrNameLst>
                                      </p:cBhvr>
                                      <p:to>
                                        <p:strVal val="visible"/>
                                      </p:to>
                                    </p:set>
                                    <p:animEffect transition="in" filter="checkerboard(across)">
                                      <p:cBhvr>
                                        <p:cTn id="12" dur="500"/>
                                        <p:tgtEl>
                                          <p:spTgt spid="870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7043">
                                            <p:txEl>
                                              <p:pRg st="4" end="4"/>
                                            </p:txEl>
                                          </p:spTgt>
                                        </p:tgtEl>
                                        <p:attrNameLst>
                                          <p:attrName>style.visibility</p:attrName>
                                        </p:attrNameLst>
                                      </p:cBhvr>
                                      <p:to>
                                        <p:strVal val="visible"/>
                                      </p:to>
                                    </p:set>
                                    <p:animEffect transition="in" filter="checkerboard(across)">
                                      <p:cBhvr>
                                        <p:cTn id="17" dur="5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umsplatzhalter 3"/>
          <p:cNvSpPr>
            <a:spLocks noGrp="1"/>
          </p:cNvSpPr>
          <p:nvPr>
            <p:ph type="dt" sz="quarter" idx="10"/>
          </p:nvPr>
        </p:nvSpPr>
        <p:spPr>
          <a:noFill/>
        </p:spPr>
        <p:txBody>
          <a:bodyPr/>
          <a:lstStyle/>
          <a:p>
            <a:fld id="{5400FBF9-1D0C-4276-BCEA-6BEAA577C883}" type="datetime1">
              <a:rPr lang="de-DE" smtClean="0"/>
              <a:pPr/>
              <a:t>04.11.2023</a:t>
            </a:fld>
            <a:endParaRPr lang="de-DE" smtClean="0"/>
          </a:p>
        </p:txBody>
      </p:sp>
      <p:sp>
        <p:nvSpPr>
          <p:cNvPr id="46083" name="Fußzeilenplatzhalter 4"/>
          <p:cNvSpPr>
            <a:spLocks noGrp="1"/>
          </p:cNvSpPr>
          <p:nvPr>
            <p:ph type="ftr" sz="quarter" idx="11"/>
          </p:nvPr>
        </p:nvSpPr>
        <p:spPr>
          <a:noFill/>
        </p:spPr>
        <p:txBody>
          <a:bodyPr/>
          <a:lstStyle/>
          <a:p>
            <a:r>
              <a:rPr lang="de-DE" smtClean="0"/>
              <a:t>GESCHICHTE POLITISCHER IDEEN - © Thomas Knob 2007</a:t>
            </a:r>
          </a:p>
        </p:txBody>
      </p:sp>
      <p:sp>
        <p:nvSpPr>
          <p:cNvPr id="46084" name="Foliennummernplatzhalter 5"/>
          <p:cNvSpPr>
            <a:spLocks noGrp="1"/>
          </p:cNvSpPr>
          <p:nvPr>
            <p:ph type="sldNum" sz="quarter" idx="12"/>
          </p:nvPr>
        </p:nvSpPr>
        <p:spPr>
          <a:noFill/>
        </p:spPr>
        <p:txBody>
          <a:bodyPr/>
          <a:lstStyle/>
          <a:p>
            <a:fld id="{FDF21F78-1BB3-4681-9201-34FB6FE9C1BD}" type="slidenum">
              <a:rPr lang="de-DE" smtClean="0"/>
              <a:pPr/>
              <a:t>42</a:t>
            </a:fld>
            <a:r>
              <a:rPr lang="de-DE" smtClean="0"/>
              <a:t>/82</a:t>
            </a:r>
          </a:p>
        </p:txBody>
      </p:sp>
      <p:sp>
        <p:nvSpPr>
          <p:cNvPr id="46085" name="Rectangle 2"/>
          <p:cNvSpPr>
            <a:spLocks noGrp="1" noChangeArrowheads="1"/>
          </p:cNvSpPr>
          <p:nvPr>
            <p:ph type="title"/>
          </p:nvPr>
        </p:nvSpPr>
        <p:spPr>
          <a:xfrm>
            <a:off x="179388" y="115888"/>
            <a:ext cx="8785225" cy="1152525"/>
          </a:xfrm>
        </p:spPr>
        <p:txBody>
          <a:bodyPr/>
          <a:lstStyle/>
          <a:p>
            <a:pPr eaLnBrk="1" hangingPunct="1"/>
            <a:r>
              <a:rPr lang="de-DE" smtClean="0"/>
              <a:t>Politische Ideen (21): 18. Jh. (Smith)</a:t>
            </a:r>
          </a:p>
        </p:txBody>
      </p:sp>
      <p:sp>
        <p:nvSpPr>
          <p:cNvPr id="118787" name="Rectangle 3"/>
          <p:cNvSpPr>
            <a:spLocks noGrp="1" noChangeArrowheads="1"/>
          </p:cNvSpPr>
          <p:nvPr>
            <p:ph type="body" idx="1"/>
          </p:nvPr>
        </p:nvSpPr>
        <p:spPr>
          <a:xfrm>
            <a:off x="179388" y="1296988"/>
            <a:ext cx="8785225" cy="5227637"/>
          </a:xfrm>
        </p:spPr>
        <p:txBody>
          <a:bodyPr/>
          <a:lstStyle/>
          <a:p>
            <a:pPr marL="0" indent="0" eaLnBrk="1" hangingPunct="1">
              <a:buFontTx/>
              <a:buNone/>
            </a:pPr>
            <a:r>
              <a:rPr lang="de-DE" sz="2000" b="1" smtClean="0"/>
              <a:t>Smith</a:t>
            </a:r>
            <a:r>
              <a:rPr lang="de-DE" sz="2000" smtClean="0"/>
              <a:t> nimmt als Moralphilosoph (der wie sein Freund Hume die Grundlage moralischer Wertungen in Gefühlen, v. a. der Sympathie sieht) in </a:t>
            </a:r>
            <a:r>
              <a:rPr lang="de-DE" sz="2000" i="1" smtClean="0"/>
              <a:t>An Inquiry into the Nature and Causes of the Wealth of Nations</a:t>
            </a:r>
            <a:r>
              <a:rPr lang="de-DE" sz="2000" smtClean="0"/>
              <a:t> (1776; „Geburtsstunde der Nationalökonomie“) an, dass die Verfolgung der Eigeninteressen durch ein natürliches teleologisches Prinzip, die „unsichtbare Hand“ (etwa Markt), auch zur Optimierung des Gesamtwohls führe (Begründung einer Theorie der Marktwirtschaft und der Liberalismustradition).</a:t>
            </a:r>
          </a:p>
          <a:p>
            <a:pPr marL="0" indent="0" eaLnBrk="1" hangingPunct="1">
              <a:buFontTx/>
              <a:buNone/>
            </a:pPr>
            <a:r>
              <a:rPr lang="de-DE" sz="2000" smtClean="0"/>
              <a:t>Grundlage des Wohlstands sei Arbeit, die den Warenwert bestimme. Aus Tauschtrieb und Arbeitsteilung als Grund für ökonomische Blüten ergebe sich das Wettbewerbsprinzip der Wirtschaft (Angebot und Nachfrage).</a:t>
            </a:r>
          </a:p>
          <a:p>
            <a:pPr marL="0" indent="0" eaLnBrk="1" hangingPunct="1">
              <a:buFontTx/>
              <a:buNone/>
            </a:pPr>
            <a:r>
              <a:rPr lang="de-DE" sz="2000" smtClean="0"/>
              <a:t>Die beste gesellschaftliche Grundlage sei ein bürgerlicher Rechtsstaat, der kein eigenes Interesse wahrnehme (Ablehnung staatlicher Eingriffe), sondern nur gesellschaftliche Rahmenbedingungen zur Verfügung stelle und 4 Aufgaben habe:</a:t>
            </a:r>
          </a:p>
          <a:p>
            <a:pPr marL="0" indent="0" eaLnBrk="1" hangingPunct="1">
              <a:buFontTx/>
              <a:buNone/>
            </a:pPr>
            <a:r>
              <a:rPr lang="de-DE" sz="2000" smtClean="0"/>
              <a:t>Landesverteidigung, Schutz des Einzelnen, Schutz des Privateigentums, Errichtung und Unterhalt öffentlicher Einrichtungen (v. a. Schulen).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checkerboard(across)">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checkerboard(across)">
                                      <p:cBhvr>
                                        <p:cTn id="12" dur="500"/>
                                        <p:tgtEl>
                                          <p:spTgt spid="118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checkerboard(across)">
                                      <p:cBhvr>
                                        <p:cTn id="17" dur="500"/>
                                        <p:tgtEl>
                                          <p:spTgt spid="118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checkerboard(across)">
                                      <p:cBhvr>
                                        <p:cTn id="22" dur="5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umsplatzhalter 5"/>
          <p:cNvSpPr>
            <a:spLocks noGrp="1"/>
          </p:cNvSpPr>
          <p:nvPr>
            <p:ph type="dt" sz="quarter" idx="10"/>
          </p:nvPr>
        </p:nvSpPr>
        <p:spPr>
          <a:noFill/>
        </p:spPr>
        <p:txBody>
          <a:bodyPr/>
          <a:lstStyle/>
          <a:p>
            <a:fld id="{F8949348-ABF1-4C77-BCEF-3E4BD636D631}" type="datetime1">
              <a:rPr lang="de-DE" smtClean="0"/>
              <a:pPr/>
              <a:t>04.11.2023</a:t>
            </a:fld>
            <a:endParaRPr lang="de-DE" smtClean="0"/>
          </a:p>
        </p:txBody>
      </p:sp>
      <p:sp>
        <p:nvSpPr>
          <p:cNvPr id="47107" name="Fußzeilenplatzhalter 6"/>
          <p:cNvSpPr>
            <a:spLocks noGrp="1"/>
          </p:cNvSpPr>
          <p:nvPr>
            <p:ph type="ftr" sz="quarter" idx="11"/>
          </p:nvPr>
        </p:nvSpPr>
        <p:spPr>
          <a:noFill/>
        </p:spPr>
        <p:txBody>
          <a:bodyPr/>
          <a:lstStyle/>
          <a:p>
            <a:r>
              <a:rPr lang="de-DE" smtClean="0"/>
              <a:t>GESCHICHTE POLITISCHER IDEEN - © Thomas Knob 2007</a:t>
            </a:r>
          </a:p>
        </p:txBody>
      </p:sp>
      <p:sp>
        <p:nvSpPr>
          <p:cNvPr id="47108" name="Foliennummernplatzhalter 7"/>
          <p:cNvSpPr>
            <a:spLocks noGrp="1"/>
          </p:cNvSpPr>
          <p:nvPr>
            <p:ph type="sldNum" sz="quarter" idx="12"/>
          </p:nvPr>
        </p:nvSpPr>
        <p:spPr>
          <a:noFill/>
        </p:spPr>
        <p:txBody>
          <a:bodyPr/>
          <a:lstStyle/>
          <a:p>
            <a:fld id="{E25C745F-297C-432E-9026-3FCA98A53C52}" type="slidenum">
              <a:rPr lang="de-DE" smtClean="0"/>
              <a:pPr/>
              <a:t>43</a:t>
            </a:fld>
            <a:r>
              <a:rPr lang="de-DE" smtClean="0"/>
              <a:t>/82</a:t>
            </a:r>
          </a:p>
        </p:txBody>
      </p:sp>
      <p:sp>
        <p:nvSpPr>
          <p:cNvPr id="47109" name="Rectangle 2"/>
          <p:cNvSpPr>
            <a:spLocks noGrp="1" noChangeArrowheads="1"/>
          </p:cNvSpPr>
          <p:nvPr>
            <p:ph type="title"/>
          </p:nvPr>
        </p:nvSpPr>
        <p:spPr/>
        <p:txBody>
          <a:bodyPr/>
          <a:lstStyle/>
          <a:p>
            <a:pPr eaLnBrk="1" hangingPunct="1"/>
            <a:r>
              <a:rPr lang="de-DE" smtClean="0"/>
              <a:t>Politische Ideen (20-21): Bilder</a:t>
            </a:r>
          </a:p>
        </p:txBody>
      </p:sp>
      <p:sp>
        <p:nvSpPr>
          <p:cNvPr id="47110" name="Rectangle 3"/>
          <p:cNvSpPr>
            <a:spLocks noGrp="1" noChangeArrowheads="1"/>
          </p:cNvSpPr>
          <p:nvPr>
            <p:ph type="body" sz="half" idx="1"/>
          </p:nvPr>
        </p:nvSpPr>
        <p:spPr>
          <a:xfrm>
            <a:off x="179388" y="5661025"/>
            <a:ext cx="8785225" cy="647700"/>
          </a:xfrm>
          <a:noFill/>
        </p:spPr>
        <p:txBody>
          <a:bodyPr anchor="b" anchorCtr="1"/>
          <a:lstStyle/>
          <a:p>
            <a:pPr marL="0" indent="0" eaLnBrk="1" hangingPunct="1">
              <a:buFontTx/>
              <a:buNone/>
            </a:pPr>
            <a:r>
              <a:rPr lang="de-DE" sz="1600" b="1" smtClean="0"/>
              <a:t>David Hume (1711-1776)                                   Adam Smith (1723-1790) </a:t>
            </a:r>
          </a:p>
        </p:txBody>
      </p:sp>
      <p:pic>
        <p:nvPicPr>
          <p:cNvPr id="119817" name="Picture 9" descr="Hume"/>
          <p:cNvPicPr>
            <a:picLocks noGrp="1" noChangeAspect="1" noChangeArrowheads="1"/>
          </p:cNvPicPr>
          <p:nvPr>
            <p:ph sz="quarter" idx="2"/>
          </p:nvPr>
        </p:nvPicPr>
        <p:blipFill>
          <a:blip r:embed="rId3" cstate="print"/>
          <a:srcRect/>
          <a:stretch>
            <a:fillRect/>
          </a:stretch>
        </p:blipFill>
        <p:spPr>
          <a:xfrm>
            <a:off x="404813" y="1484313"/>
            <a:ext cx="3563937" cy="4319587"/>
          </a:xfrm>
          <a:noFill/>
        </p:spPr>
      </p:pic>
      <p:pic>
        <p:nvPicPr>
          <p:cNvPr id="119819" name="Picture 11" descr="Smith"/>
          <p:cNvPicPr>
            <a:picLocks noGrp="1" noChangeAspect="1" noChangeArrowheads="1"/>
          </p:cNvPicPr>
          <p:nvPr>
            <p:ph sz="quarter" idx="3"/>
          </p:nvPr>
        </p:nvPicPr>
        <p:blipFill>
          <a:blip r:embed="rId4" cstate="print"/>
          <a:srcRect/>
          <a:stretch>
            <a:fillRect/>
          </a:stretch>
        </p:blipFill>
        <p:spPr>
          <a:xfrm>
            <a:off x="4462463" y="1484313"/>
            <a:ext cx="4064000" cy="4319587"/>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wedge">
                                      <p:cBhvr>
                                        <p:cTn id="7" dur="2000"/>
                                        <p:tgtEl>
                                          <p:spTgt spid="11981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9819"/>
                                        </p:tgtEl>
                                        <p:attrNameLst>
                                          <p:attrName>style.visibility</p:attrName>
                                        </p:attrNameLst>
                                      </p:cBhvr>
                                      <p:to>
                                        <p:strVal val="visible"/>
                                      </p:to>
                                    </p:set>
                                    <p:animEffect transition="in" filter="wedge">
                                      <p:cBhvr>
                                        <p:cTn id="12" dur="2000"/>
                                        <p:tgtEl>
                                          <p:spTgt spid="119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umsplatzhalter 3"/>
          <p:cNvSpPr>
            <a:spLocks noGrp="1"/>
          </p:cNvSpPr>
          <p:nvPr>
            <p:ph type="dt" sz="quarter" idx="10"/>
          </p:nvPr>
        </p:nvSpPr>
        <p:spPr>
          <a:noFill/>
        </p:spPr>
        <p:txBody>
          <a:bodyPr/>
          <a:lstStyle/>
          <a:p>
            <a:fld id="{906795C4-33A6-4371-8E1B-E033B8C10961}" type="datetime1">
              <a:rPr lang="de-DE" smtClean="0"/>
              <a:pPr/>
              <a:t>04.11.2023</a:t>
            </a:fld>
            <a:endParaRPr lang="de-DE" smtClean="0"/>
          </a:p>
        </p:txBody>
      </p:sp>
      <p:sp>
        <p:nvSpPr>
          <p:cNvPr id="48131" name="Fußzeilenplatzhalter 4"/>
          <p:cNvSpPr>
            <a:spLocks noGrp="1"/>
          </p:cNvSpPr>
          <p:nvPr>
            <p:ph type="ftr" sz="quarter" idx="11"/>
          </p:nvPr>
        </p:nvSpPr>
        <p:spPr>
          <a:noFill/>
        </p:spPr>
        <p:txBody>
          <a:bodyPr/>
          <a:lstStyle/>
          <a:p>
            <a:r>
              <a:rPr lang="de-DE" smtClean="0"/>
              <a:t>GESCHICHTE POLITISCHER IDEEN - © Thomas Knob 2007</a:t>
            </a:r>
          </a:p>
        </p:txBody>
      </p:sp>
      <p:sp>
        <p:nvSpPr>
          <p:cNvPr id="48132" name="Foliennummernplatzhalter 5"/>
          <p:cNvSpPr>
            <a:spLocks noGrp="1"/>
          </p:cNvSpPr>
          <p:nvPr>
            <p:ph type="sldNum" sz="quarter" idx="12"/>
          </p:nvPr>
        </p:nvSpPr>
        <p:spPr>
          <a:noFill/>
        </p:spPr>
        <p:txBody>
          <a:bodyPr/>
          <a:lstStyle/>
          <a:p>
            <a:fld id="{EBB6B45A-3E6E-4010-B0E8-5EFE3C8D1F47}" type="slidenum">
              <a:rPr lang="de-DE" smtClean="0"/>
              <a:pPr/>
              <a:t>44</a:t>
            </a:fld>
            <a:r>
              <a:rPr lang="de-DE" smtClean="0"/>
              <a:t>/82</a:t>
            </a:r>
          </a:p>
        </p:txBody>
      </p:sp>
      <p:sp>
        <p:nvSpPr>
          <p:cNvPr id="48133" name="Rectangle 2"/>
          <p:cNvSpPr>
            <a:spLocks noGrp="1" noChangeArrowheads="1"/>
          </p:cNvSpPr>
          <p:nvPr>
            <p:ph type="title"/>
          </p:nvPr>
        </p:nvSpPr>
        <p:spPr>
          <a:xfrm>
            <a:off x="179388" y="115888"/>
            <a:ext cx="8785225" cy="1152525"/>
          </a:xfrm>
        </p:spPr>
        <p:txBody>
          <a:bodyPr/>
          <a:lstStyle/>
          <a:p>
            <a:pPr eaLnBrk="1" hangingPunct="1"/>
            <a:r>
              <a:rPr lang="de-DE" smtClean="0"/>
              <a:t>Politische Ideen (22): 18. Jh. (Frz. Rev.)</a:t>
            </a:r>
          </a:p>
        </p:txBody>
      </p:sp>
      <p:sp>
        <p:nvSpPr>
          <p:cNvPr id="132099" name="Rectangle 3"/>
          <p:cNvSpPr>
            <a:spLocks noGrp="1" noChangeArrowheads="1"/>
          </p:cNvSpPr>
          <p:nvPr>
            <p:ph type="body" idx="1"/>
          </p:nvPr>
        </p:nvSpPr>
        <p:spPr>
          <a:xfrm>
            <a:off x="179388" y="1268413"/>
            <a:ext cx="8785225" cy="5184775"/>
          </a:xfrm>
        </p:spPr>
        <p:txBody>
          <a:bodyPr/>
          <a:lstStyle/>
          <a:p>
            <a:pPr marL="0" indent="0" eaLnBrk="1" hangingPunct="1">
              <a:lnSpc>
                <a:spcPct val="90000"/>
              </a:lnSpc>
              <a:buFontTx/>
              <a:buNone/>
            </a:pPr>
            <a:r>
              <a:rPr lang="de-DE" b="1" smtClean="0"/>
              <a:t>Französische Revolution</a:t>
            </a:r>
            <a:r>
              <a:rPr lang="de-DE" smtClean="0"/>
              <a:t> - </a:t>
            </a:r>
            <a:r>
              <a:rPr lang="de-DE" i="1" smtClean="0"/>
              <a:t>Voraussetzungen:</a:t>
            </a:r>
            <a:r>
              <a:rPr lang="de-DE" smtClean="0"/>
              <a:t> Anders als in England keine konstitutionelle Entwicklung der Monarchie, Auf-begehren der unterdrückten Stände (Sieyès, </a:t>
            </a:r>
            <a:r>
              <a:rPr lang="de-DE" i="1" smtClean="0"/>
              <a:t>Qu'est-ce que le Tiers État?</a:t>
            </a:r>
            <a:r>
              <a:rPr lang="de-DE" smtClean="0"/>
              <a:t> 1789; Antwort: „Alles!“), die Partizipation fordern.</a:t>
            </a:r>
          </a:p>
          <a:p>
            <a:pPr marL="0" indent="0" eaLnBrk="1" hangingPunct="1">
              <a:lnSpc>
                <a:spcPct val="90000"/>
              </a:lnSpc>
              <a:buFontTx/>
              <a:buNone/>
            </a:pPr>
            <a:endParaRPr lang="de-DE" sz="900" smtClean="0"/>
          </a:p>
          <a:p>
            <a:pPr marL="0" indent="0" eaLnBrk="1" hangingPunct="1">
              <a:lnSpc>
                <a:spcPct val="90000"/>
              </a:lnSpc>
              <a:buFontTx/>
              <a:buNone/>
            </a:pPr>
            <a:r>
              <a:rPr lang="de-DE" smtClean="0"/>
              <a:t>1789 entlud sich der Unmut in der Revolution, die politische Freiheit, aber nicht ökonomische Gleichheit brachte. 1793 entstand die rousseuistische, radikaldemokratische und wirt-schaftsliberale </a:t>
            </a:r>
            <a:r>
              <a:rPr lang="de-DE" i="1" smtClean="0"/>
              <a:t>„Konventsverfassung“</a:t>
            </a:r>
            <a:r>
              <a:rPr lang="de-DE" smtClean="0"/>
              <a:t> der Jakobiner (Parlament, häufige Wahlen, Schutz des Privateigentums). 1794 Sturz Robespieres, 1795 durch die </a:t>
            </a:r>
            <a:r>
              <a:rPr lang="de-DE" i="1" smtClean="0"/>
              <a:t>„Direktoralverfassung“</a:t>
            </a:r>
            <a:r>
              <a:rPr lang="de-DE" smtClean="0"/>
              <a:t> Einschrän-kung (Zensuswahlrecht) der Demokratie, 1799 durch den Staatsstreich Napoleons ihre Beseitigung.</a:t>
            </a:r>
          </a:p>
          <a:p>
            <a:pPr marL="0" indent="0" eaLnBrk="1" hangingPunct="1">
              <a:lnSpc>
                <a:spcPct val="90000"/>
              </a:lnSpc>
              <a:buFontTx/>
              <a:buNone/>
            </a:pPr>
            <a:endParaRPr lang="de-DE" sz="900" smtClean="0"/>
          </a:p>
          <a:p>
            <a:pPr marL="0" indent="0" eaLnBrk="1" hangingPunct="1">
              <a:lnSpc>
                <a:spcPct val="90000"/>
              </a:lnSpc>
              <a:buFontTx/>
              <a:buNone/>
            </a:pPr>
            <a:r>
              <a:rPr lang="de-DE" smtClean="0"/>
              <a:t>F. Babeuf vollzieht 1795 (</a:t>
            </a:r>
            <a:r>
              <a:rPr lang="de-DE" i="1" smtClean="0"/>
              <a:t>„Manifest der Plebejer“</a:t>
            </a:r>
            <a:r>
              <a:rPr lang="de-DE" smtClean="0"/>
              <a:t>) Übergang vom Jakobinismus zum Frühsozialismus (1797 hingerichtet).</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checkerboard(across)">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2099">
                                            <p:txEl>
                                              <p:pRg st="2" end="2"/>
                                            </p:txEl>
                                          </p:spTgt>
                                        </p:tgtEl>
                                        <p:attrNameLst>
                                          <p:attrName>style.visibility</p:attrName>
                                        </p:attrNameLst>
                                      </p:cBhvr>
                                      <p:to>
                                        <p:strVal val="visible"/>
                                      </p:to>
                                    </p:set>
                                    <p:animEffect transition="in" filter="checkerboard(across)">
                                      <p:cBhvr>
                                        <p:cTn id="12" dur="500"/>
                                        <p:tgtEl>
                                          <p:spTgt spid="132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2099">
                                            <p:txEl>
                                              <p:pRg st="4" end="4"/>
                                            </p:txEl>
                                          </p:spTgt>
                                        </p:tgtEl>
                                        <p:attrNameLst>
                                          <p:attrName>style.visibility</p:attrName>
                                        </p:attrNameLst>
                                      </p:cBhvr>
                                      <p:to>
                                        <p:strVal val="visible"/>
                                      </p:to>
                                    </p:set>
                                    <p:animEffect transition="in" filter="checkerboard(across)">
                                      <p:cBhvr>
                                        <p:cTn id="17" dur="500"/>
                                        <p:tgtEl>
                                          <p:spTgt spid="132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umsplatzhalter 5"/>
          <p:cNvSpPr>
            <a:spLocks noGrp="1"/>
          </p:cNvSpPr>
          <p:nvPr>
            <p:ph type="dt" sz="quarter" idx="10"/>
          </p:nvPr>
        </p:nvSpPr>
        <p:spPr>
          <a:noFill/>
        </p:spPr>
        <p:txBody>
          <a:bodyPr/>
          <a:lstStyle/>
          <a:p>
            <a:fld id="{98EFA0F4-6BDD-4C20-9CE3-6985692832CC}" type="datetime1">
              <a:rPr lang="de-DE" smtClean="0"/>
              <a:pPr/>
              <a:t>04.11.2023</a:t>
            </a:fld>
            <a:endParaRPr lang="de-DE" smtClean="0"/>
          </a:p>
        </p:txBody>
      </p:sp>
      <p:sp>
        <p:nvSpPr>
          <p:cNvPr id="49155" name="Fußzeilenplatzhalter 6"/>
          <p:cNvSpPr>
            <a:spLocks noGrp="1"/>
          </p:cNvSpPr>
          <p:nvPr>
            <p:ph type="ftr" sz="quarter" idx="11"/>
          </p:nvPr>
        </p:nvSpPr>
        <p:spPr>
          <a:noFill/>
        </p:spPr>
        <p:txBody>
          <a:bodyPr/>
          <a:lstStyle/>
          <a:p>
            <a:r>
              <a:rPr lang="de-DE" smtClean="0"/>
              <a:t>GESCHICHTE POLITISCHER IDEEN - © Thomas Knob 2007</a:t>
            </a:r>
          </a:p>
        </p:txBody>
      </p:sp>
      <p:sp>
        <p:nvSpPr>
          <p:cNvPr id="49156" name="Foliennummernplatzhalter 7"/>
          <p:cNvSpPr>
            <a:spLocks noGrp="1"/>
          </p:cNvSpPr>
          <p:nvPr>
            <p:ph type="sldNum" sz="quarter" idx="12"/>
          </p:nvPr>
        </p:nvSpPr>
        <p:spPr>
          <a:noFill/>
        </p:spPr>
        <p:txBody>
          <a:bodyPr/>
          <a:lstStyle/>
          <a:p>
            <a:fld id="{94EA120D-D194-495F-A1E3-0CACDD77F638}" type="slidenum">
              <a:rPr lang="de-DE" smtClean="0"/>
              <a:pPr/>
              <a:t>45</a:t>
            </a:fld>
            <a:r>
              <a:rPr lang="de-DE" smtClean="0"/>
              <a:t>/82</a:t>
            </a:r>
          </a:p>
        </p:txBody>
      </p:sp>
      <p:sp>
        <p:nvSpPr>
          <p:cNvPr id="49157" name="Rectangle 2"/>
          <p:cNvSpPr>
            <a:spLocks noGrp="1" noChangeArrowheads="1"/>
          </p:cNvSpPr>
          <p:nvPr>
            <p:ph type="title"/>
          </p:nvPr>
        </p:nvSpPr>
        <p:spPr/>
        <p:txBody>
          <a:bodyPr/>
          <a:lstStyle/>
          <a:p>
            <a:pPr eaLnBrk="1" hangingPunct="1"/>
            <a:r>
              <a:rPr lang="de-DE" smtClean="0"/>
              <a:t>Politische Ideen (22): Bilder</a:t>
            </a:r>
          </a:p>
        </p:txBody>
      </p:sp>
      <p:sp>
        <p:nvSpPr>
          <p:cNvPr id="49158" name="Rectangle 3"/>
          <p:cNvSpPr>
            <a:spLocks noGrp="1" noChangeArrowheads="1"/>
          </p:cNvSpPr>
          <p:nvPr>
            <p:ph type="body" sz="half" idx="1"/>
          </p:nvPr>
        </p:nvSpPr>
        <p:spPr>
          <a:xfrm>
            <a:off x="0" y="5734050"/>
            <a:ext cx="9144000" cy="431800"/>
          </a:xfrm>
          <a:noFill/>
        </p:spPr>
        <p:txBody>
          <a:bodyPr anchor="b" anchorCtr="1"/>
          <a:lstStyle/>
          <a:p>
            <a:pPr marL="0" indent="0" algn="ctr" eaLnBrk="1" hangingPunct="1">
              <a:buFontTx/>
              <a:buNone/>
            </a:pPr>
            <a:r>
              <a:rPr lang="de-DE" sz="1600" b="1" smtClean="0"/>
              <a:t>Emmanuel Joseph Sieyès       Maxililien de Robespierre            François Noël Babeuf</a:t>
            </a:r>
            <a:endParaRPr lang="de-DE" sz="1600" smtClean="0"/>
          </a:p>
          <a:p>
            <a:pPr marL="0" indent="0" algn="ctr" eaLnBrk="1" hangingPunct="1">
              <a:buFontTx/>
              <a:buNone/>
            </a:pPr>
            <a:r>
              <a:rPr lang="de-DE" sz="1600" b="1" smtClean="0"/>
              <a:t>(1748-1836)                                   (1758-1794)                             (1760-1797)</a:t>
            </a:r>
          </a:p>
        </p:txBody>
      </p:sp>
      <p:pic>
        <p:nvPicPr>
          <p:cNvPr id="134153" name="Picture 9" descr="Robespierre"/>
          <p:cNvPicPr>
            <a:picLocks noGrp="1" noChangeAspect="1" noChangeArrowheads="1"/>
          </p:cNvPicPr>
          <p:nvPr>
            <p:ph sz="quarter" idx="3"/>
          </p:nvPr>
        </p:nvPicPr>
        <p:blipFill>
          <a:blip r:embed="rId3" cstate="print"/>
          <a:srcRect/>
          <a:stretch>
            <a:fillRect/>
          </a:stretch>
        </p:blipFill>
        <p:spPr>
          <a:xfrm>
            <a:off x="3159125" y="1700213"/>
            <a:ext cx="2819400" cy="3671887"/>
          </a:xfrm>
          <a:noFill/>
        </p:spPr>
      </p:pic>
      <p:pic>
        <p:nvPicPr>
          <p:cNvPr id="134151" name="Picture 7" descr="Sieyes"/>
          <p:cNvPicPr>
            <a:picLocks noChangeAspect="1" noChangeArrowheads="1"/>
          </p:cNvPicPr>
          <p:nvPr/>
        </p:nvPicPr>
        <p:blipFill>
          <a:blip r:embed="rId4" cstate="print"/>
          <a:srcRect/>
          <a:stretch>
            <a:fillRect/>
          </a:stretch>
        </p:blipFill>
        <p:spPr bwMode="auto">
          <a:xfrm>
            <a:off x="269875" y="1700213"/>
            <a:ext cx="2763838" cy="3671887"/>
          </a:xfrm>
          <a:prstGeom prst="rect">
            <a:avLst/>
          </a:prstGeom>
          <a:noFill/>
          <a:ln w="9525">
            <a:noFill/>
            <a:miter lim="800000"/>
            <a:headEnd/>
            <a:tailEnd/>
          </a:ln>
        </p:spPr>
      </p:pic>
      <p:pic>
        <p:nvPicPr>
          <p:cNvPr id="134156" name="Picture 12" descr="Babeuf"/>
          <p:cNvPicPr>
            <a:picLocks noGrp="1" noChangeAspect="1" noChangeArrowheads="1"/>
          </p:cNvPicPr>
          <p:nvPr>
            <p:ph sz="quarter" idx="2"/>
          </p:nvPr>
        </p:nvPicPr>
        <p:blipFill>
          <a:blip r:embed="rId5" cstate="print"/>
          <a:srcRect/>
          <a:stretch>
            <a:fillRect/>
          </a:stretch>
        </p:blipFill>
        <p:spPr>
          <a:xfrm>
            <a:off x="6076950" y="1700213"/>
            <a:ext cx="2835275" cy="3671887"/>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4151"/>
                                        </p:tgtEl>
                                        <p:attrNameLst>
                                          <p:attrName>style.visibility</p:attrName>
                                        </p:attrNameLst>
                                      </p:cBhvr>
                                      <p:to>
                                        <p:strVal val="visible"/>
                                      </p:to>
                                    </p:set>
                                    <p:animEffect transition="in" filter="wedge">
                                      <p:cBhvr>
                                        <p:cTn id="7" dur="2000"/>
                                        <p:tgtEl>
                                          <p:spTgt spid="13415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34153"/>
                                        </p:tgtEl>
                                        <p:attrNameLst>
                                          <p:attrName>style.visibility</p:attrName>
                                        </p:attrNameLst>
                                      </p:cBhvr>
                                      <p:to>
                                        <p:strVal val="visible"/>
                                      </p:to>
                                    </p:set>
                                    <p:animEffect transition="in" filter="wedge">
                                      <p:cBhvr>
                                        <p:cTn id="12" dur="2000"/>
                                        <p:tgtEl>
                                          <p:spTgt spid="13415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34156"/>
                                        </p:tgtEl>
                                        <p:attrNameLst>
                                          <p:attrName>style.visibility</p:attrName>
                                        </p:attrNameLst>
                                      </p:cBhvr>
                                      <p:to>
                                        <p:strVal val="visible"/>
                                      </p:to>
                                    </p:set>
                                    <p:animEffect transition="in" filter="wedge">
                                      <p:cBhvr>
                                        <p:cTn id="17" dur="2000"/>
                                        <p:tgtEl>
                                          <p:spTgt spid="134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umsplatzhalter 3"/>
          <p:cNvSpPr>
            <a:spLocks noGrp="1"/>
          </p:cNvSpPr>
          <p:nvPr>
            <p:ph type="dt" sz="quarter" idx="10"/>
          </p:nvPr>
        </p:nvSpPr>
        <p:spPr>
          <a:noFill/>
        </p:spPr>
        <p:txBody>
          <a:bodyPr/>
          <a:lstStyle/>
          <a:p>
            <a:fld id="{75A619FA-A38D-44D2-AE14-4A111D60EA66}" type="datetime1">
              <a:rPr lang="de-DE" smtClean="0"/>
              <a:pPr/>
              <a:t>04.11.2023</a:t>
            </a:fld>
            <a:endParaRPr lang="de-DE" smtClean="0"/>
          </a:p>
        </p:txBody>
      </p:sp>
      <p:sp>
        <p:nvSpPr>
          <p:cNvPr id="50179" name="Fußzeilenplatzhalter 4"/>
          <p:cNvSpPr>
            <a:spLocks noGrp="1"/>
          </p:cNvSpPr>
          <p:nvPr>
            <p:ph type="ftr" sz="quarter" idx="11"/>
          </p:nvPr>
        </p:nvSpPr>
        <p:spPr>
          <a:noFill/>
        </p:spPr>
        <p:txBody>
          <a:bodyPr/>
          <a:lstStyle/>
          <a:p>
            <a:r>
              <a:rPr lang="de-DE" smtClean="0"/>
              <a:t>GESCHICHTE POLITISCHER IDEEN - © Thomas Knob 2007</a:t>
            </a:r>
          </a:p>
        </p:txBody>
      </p:sp>
      <p:sp>
        <p:nvSpPr>
          <p:cNvPr id="50180" name="Foliennummernplatzhalter 5"/>
          <p:cNvSpPr>
            <a:spLocks noGrp="1"/>
          </p:cNvSpPr>
          <p:nvPr>
            <p:ph type="sldNum" sz="quarter" idx="12"/>
          </p:nvPr>
        </p:nvSpPr>
        <p:spPr>
          <a:noFill/>
        </p:spPr>
        <p:txBody>
          <a:bodyPr/>
          <a:lstStyle/>
          <a:p>
            <a:fld id="{7DE9500E-225F-47F8-AA0D-217DC5F6CC00}" type="slidenum">
              <a:rPr lang="de-DE" smtClean="0"/>
              <a:pPr/>
              <a:t>46</a:t>
            </a:fld>
            <a:r>
              <a:rPr lang="de-DE" smtClean="0"/>
              <a:t>/82</a:t>
            </a:r>
          </a:p>
        </p:txBody>
      </p:sp>
      <p:sp>
        <p:nvSpPr>
          <p:cNvPr id="50181"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(23): Revolutionstheorie</a:t>
            </a:r>
          </a:p>
        </p:txBody>
      </p:sp>
      <p:sp>
        <p:nvSpPr>
          <p:cNvPr id="133123" name="Rectangle 3"/>
          <p:cNvSpPr>
            <a:spLocks noGrp="1" noChangeArrowheads="1"/>
          </p:cNvSpPr>
          <p:nvPr>
            <p:ph type="body" idx="1"/>
          </p:nvPr>
        </p:nvSpPr>
        <p:spPr>
          <a:xfrm>
            <a:off x="179388" y="1341438"/>
            <a:ext cx="8785225" cy="5184775"/>
          </a:xfrm>
        </p:spPr>
        <p:txBody>
          <a:bodyPr/>
          <a:lstStyle/>
          <a:p>
            <a:pPr marL="0" indent="0" eaLnBrk="1" hangingPunct="1">
              <a:buFontTx/>
              <a:buNone/>
              <a:tabLst>
                <a:tab pos="92075" algn="l"/>
              </a:tabLst>
            </a:pPr>
            <a:r>
              <a:rPr lang="de-DE" sz="2000" smtClean="0"/>
              <a:t>Der Ablauf der Französischen Revolution dient oft exemplarisch zu einer </a:t>
            </a:r>
            <a:r>
              <a:rPr lang="de-DE" sz="2000" i="1" smtClean="0"/>
              <a:t>Allgemeinen Revolutionstheorie: </a:t>
            </a:r>
            <a:r>
              <a:rPr lang="de-DE" sz="2000" smtClean="0"/>
              <a:t>Aufschaukelung - Radikalisierung - Gewalt und Terror – „Die Revolution frisst ihre Kinder“ – Umkippen ins Gegenteil</a:t>
            </a:r>
            <a:endParaRPr lang="de-DE" sz="700" smtClean="0"/>
          </a:p>
          <a:p>
            <a:pPr marL="0" indent="0" eaLnBrk="1" hangingPunct="1">
              <a:buFontTx/>
              <a:buNone/>
              <a:tabLst>
                <a:tab pos="92075" algn="l"/>
              </a:tabLst>
            </a:pPr>
            <a:r>
              <a:rPr lang="de-DE" sz="2000" smtClean="0"/>
              <a:t>Revolutionen wollen die Politik im engeren Sinne verändern (englische, amerikanische R.) oder die gesamte Gesellschaft auch ökonomisch neu strukturieren (französische, russische R.). Im 2. Fall ist die Wahrscheinlich-keit des Widerstands (und des Terrors, um ihn zu brechen) größer.</a:t>
            </a:r>
          </a:p>
          <a:p>
            <a:pPr marL="0" indent="0" eaLnBrk="1" hangingPunct="1">
              <a:buFontTx/>
              <a:buNone/>
              <a:tabLst>
                <a:tab pos="92075" algn="l"/>
              </a:tabLst>
            </a:pPr>
            <a:endParaRPr lang="de-DE" sz="1200" i="1" smtClean="0"/>
          </a:p>
          <a:p>
            <a:pPr marL="0" indent="0" eaLnBrk="1" hangingPunct="1">
              <a:buFontTx/>
              <a:buNone/>
              <a:tabLst>
                <a:tab pos="92075" algn="l"/>
              </a:tabLst>
            </a:pPr>
            <a:r>
              <a:rPr lang="de-DE" sz="2000" i="1" smtClean="0"/>
              <a:t>Als revolutionsbegünstigende Faktoren gelten:</a:t>
            </a:r>
          </a:p>
          <a:p>
            <a:pPr marL="0" indent="0" eaLnBrk="1" hangingPunct="1">
              <a:tabLst>
                <a:tab pos="92075" algn="l"/>
              </a:tabLst>
            </a:pPr>
            <a:r>
              <a:rPr lang="de-DE" sz="2000" smtClean="0"/>
              <a:t> eine plötzliche Rezession nach einer Zeit wirtschaftlicher Blüte</a:t>
            </a:r>
          </a:p>
          <a:p>
            <a:pPr marL="0" indent="0" eaLnBrk="1" hangingPunct="1">
              <a:tabLst>
                <a:tab pos="92075" algn="l"/>
              </a:tabLst>
            </a:pPr>
            <a:r>
              <a:rPr lang="de-DE" sz="2000" smtClean="0"/>
              <a:t> ein Bewusstsein, das die bestehenden Institutionen in Frage stellt. </a:t>
            </a:r>
          </a:p>
          <a:p>
            <a:pPr marL="0" indent="0" eaLnBrk="1" hangingPunct="1">
              <a:tabLst>
                <a:tab pos="92075" algn="l"/>
              </a:tabLst>
            </a:pPr>
            <a:r>
              <a:rPr lang="de-DE" sz="2000" smtClean="0"/>
              <a:t> Solidarisierung verschiedener aus unterschiedlichen Motiven  	  		 unzufriedener Gruppen der Gesellschaft</a:t>
            </a:r>
          </a:p>
          <a:p>
            <a:pPr marL="0" indent="0" eaLnBrk="1" hangingPunct="1">
              <a:tabLst>
                <a:tab pos="92075" algn="l"/>
              </a:tabLst>
            </a:pPr>
            <a:r>
              <a:rPr lang="de-DE" sz="2000" smtClean="0"/>
              <a:t> eine Ideologie</a:t>
            </a:r>
          </a:p>
          <a:p>
            <a:pPr marL="0" indent="0" eaLnBrk="1" hangingPunct="1">
              <a:tabLst>
                <a:tab pos="92075" algn="l"/>
              </a:tabLst>
            </a:pPr>
            <a:r>
              <a:rPr lang="de-DE" sz="2000" smtClean="0"/>
              <a:t> Schwäche, Uneinigkeit und Ineffektivität auf Seiten der Gegenkräfte (Staat)</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checkerboard(across)">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checkerboard(across)">
                                      <p:cBhvr>
                                        <p:cTn id="12" dur="500"/>
                                        <p:tgtEl>
                                          <p:spTgt spid="133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3123">
                                            <p:txEl>
                                              <p:pRg st="3" end="3"/>
                                            </p:txEl>
                                          </p:spTgt>
                                        </p:tgtEl>
                                        <p:attrNameLst>
                                          <p:attrName>style.visibility</p:attrName>
                                        </p:attrNameLst>
                                      </p:cBhvr>
                                      <p:to>
                                        <p:strVal val="visible"/>
                                      </p:to>
                                    </p:set>
                                    <p:animEffect transition="in" filter="checkerboard(across)">
                                      <p:cBhvr>
                                        <p:cTn id="17" dur="500"/>
                                        <p:tgtEl>
                                          <p:spTgt spid="133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3123">
                                            <p:txEl>
                                              <p:pRg st="4" end="4"/>
                                            </p:txEl>
                                          </p:spTgt>
                                        </p:tgtEl>
                                        <p:attrNameLst>
                                          <p:attrName>style.visibility</p:attrName>
                                        </p:attrNameLst>
                                      </p:cBhvr>
                                      <p:to>
                                        <p:strVal val="visible"/>
                                      </p:to>
                                    </p:set>
                                    <p:anim calcmode="lin" valueType="num">
                                      <p:cBhvr additive="base">
                                        <p:cTn id="22" dur="500" fill="hold"/>
                                        <p:tgtEl>
                                          <p:spTgt spid="13312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3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3123">
                                            <p:txEl>
                                              <p:pRg st="5" end="5"/>
                                            </p:txEl>
                                          </p:spTgt>
                                        </p:tgtEl>
                                        <p:attrNameLst>
                                          <p:attrName>style.visibility</p:attrName>
                                        </p:attrNameLst>
                                      </p:cBhvr>
                                      <p:to>
                                        <p:strVal val="visible"/>
                                      </p:to>
                                    </p:set>
                                    <p:anim calcmode="lin" valueType="num">
                                      <p:cBhvr additive="base">
                                        <p:cTn id="28" dur="500" fill="hold"/>
                                        <p:tgtEl>
                                          <p:spTgt spid="13312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3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3123">
                                            <p:txEl>
                                              <p:pRg st="6" end="6"/>
                                            </p:txEl>
                                          </p:spTgt>
                                        </p:tgtEl>
                                        <p:attrNameLst>
                                          <p:attrName>style.visibility</p:attrName>
                                        </p:attrNameLst>
                                      </p:cBhvr>
                                      <p:to>
                                        <p:strVal val="visible"/>
                                      </p:to>
                                    </p:set>
                                    <p:anim calcmode="lin" valueType="num">
                                      <p:cBhvr additive="base">
                                        <p:cTn id="34" dur="500" fill="hold"/>
                                        <p:tgtEl>
                                          <p:spTgt spid="13312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3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3123">
                                            <p:txEl>
                                              <p:pRg st="7" end="7"/>
                                            </p:txEl>
                                          </p:spTgt>
                                        </p:tgtEl>
                                        <p:attrNameLst>
                                          <p:attrName>style.visibility</p:attrName>
                                        </p:attrNameLst>
                                      </p:cBhvr>
                                      <p:to>
                                        <p:strVal val="visible"/>
                                      </p:to>
                                    </p:set>
                                    <p:anim calcmode="lin" valueType="num">
                                      <p:cBhvr additive="base">
                                        <p:cTn id="40" dur="500" fill="hold"/>
                                        <p:tgtEl>
                                          <p:spTgt spid="13312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33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3123">
                                            <p:txEl>
                                              <p:pRg st="8" end="8"/>
                                            </p:txEl>
                                          </p:spTgt>
                                        </p:tgtEl>
                                        <p:attrNameLst>
                                          <p:attrName>style.visibility</p:attrName>
                                        </p:attrNameLst>
                                      </p:cBhvr>
                                      <p:to>
                                        <p:strVal val="visible"/>
                                      </p:to>
                                    </p:set>
                                    <p:anim calcmode="lin" valueType="num">
                                      <p:cBhvr additive="base">
                                        <p:cTn id="46" dur="500" fill="hold"/>
                                        <p:tgtEl>
                                          <p:spTgt spid="13312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3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umsplatzhalter 3"/>
          <p:cNvSpPr>
            <a:spLocks noGrp="1"/>
          </p:cNvSpPr>
          <p:nvPr>
            <p:ph type="dt" sz="quarter" idx="10"/>
          </p:nvPr>
        </p:nvSpPr>
        <p:spPr>
          <a:noFill/>
        </p:spPr>
        <p:txBody>
          <a:bodyPr/>
          <a:lstStyle/>
          <a:p>
            <a:fld id="{E2396051-7FA7-449D-A500-73FFA0A5D517}" type="datetime1">
              <a:rPr lang="de-DE" smtClean="0"/>
              <a:pPr/>
              <a:t>04.11.2023</a:t>
            </a:fld>
            <a:endParaRPr lang="de-DE" smtClean="0"/>
          </a:p>
        </p:txBody>
      </p:sp>
      <p:sp>
        <p:nvSpPr>
          <p:cNvPr id="51203" name="Fußzeilenplatzhalter 4"/>
          <p:cNvSpPr>
            <a:spLocks noGrp="1"/>
          </p:cNvSpPr>
          <p:nvPr>
            <p:ph type="ftr" sz="quarter" idx="11"/>
          </p:nvPr>
        </p:nvSpPr>
        <p:spPr>
          <a:noFill/>
        </p:spPr>
        <p:txBody>
          <a:bodyPr/>
          <a:lstStyle/>
          <a:p>
            <a:r>
              <a:rPr lang="de-DE" smtClean="0"/>
              <a:t>GESCHICHTE POLITISCHER IDEEN - © Thomas Knob 2007</a:t>
            </a:r>
          </a:p>
        </p:txBody>
      </p:sp>
      <p:sp>
        <p:nvSpPr>
          <p:cNvPr id="51204" name="Foliennummernplatzhalter 5"/>
          <p:cNvSpPr>
            <a:spLocks noGrp="1"/>
          </p:cNvSpPr>
          <p:nvPr>
            <p:ph type="sldNum" sz="quarter" idx="12"/>
          </p:nvPr>
        </p:nvSpPr>
        <p:spPr>
          <a:noFill/>
        </p:spPr>
        <p:txBody>
          <a:bodyPr/>
          <a:lstStyle/>
          <a:p>
            <a:fld id="{84945083-67DC-441D-80D2-AE8EA956C268}" type="slidenum">
              <a:rPr lang="de-DE" smtClean="0"/>
              <a:pPr/>
              <a:t>47</a:t>
            </a:fld>
            <a:r>
              <a:rPr lang="de-DE" smtClean="0"/>
              <a:t>/82</a:t>
            </a:r>
          </a:p>
        </p:txBody>
      </p:sp>
      <p:sp>
        <p:nvSpPr>
          <p:cNvPr id="51205" name="Rectangle 2"/>
          <p:cNvSpPr>
            <a:spLocks noGrp="1" noChangeArrowheads="1"/>
          </p:cNvSpPr>
          <p:nvPr>
            <p:ph type="title"/>
          </p:nvPr>
        </p:nvSpPr>
        <p:spPr/>
        <p:txBody>
          <a:bodyPr/>
          <a:lstStyle/>
          <a:p>
            <a:pPr eaLnBrk="1" hangingPunct="1"/>
            <a:r>
              <a:rPr lang="de-DE" smtClean="0"/>
              <a:t>Politische Ideen (24): 18. Jh. (Kant)</a:t>
            </a:r>
          </a:p>
        </p:txBody>
      </p:sp>
      <p:sp>
        <p:nvSpPr>
          <p:cNvPr id="88067" name="Rectangle 3"/>
          <p:cNvSpPr>
            <a:spLocks noGrp="1" noChangeArrowheads="1"/>
          </p:cNvSpPr>
          <p:nvPr>
            <p:ph type="body" idx="1"/>
          </p:nvPr>
        </p:nvSpPr>
        <p:spPr>
          <a:xfrm>
            <a:off x="250825" y="1341438"/>
            <a:ext cx="8642350" cy="4967287"/>
          </a:xfrm>
        </p:spPr>
        <p:txBody>
          <a:bodyPr/>
          <a:lstStyle/>
          <a:p>
            <a:pPr marL="0" indent="0" eaLnBrk="1" hangingPunct="1">
              <a:lnSpc>
                <a:spcPct val="90000"/>
              </a:lnSpc>
              <a:buFontTx/>
              <a:buNone/>
              <a:tabLst>
                <a:tab pos="450850" algn="l"/>
              </a:tabLst>
            </a:pPr>
            <a:r>
              <a:rPr lang="de-DE" smtClean="0"/>
              <a:t>In seiner Schrift </a:t>
            </a:r>
            <a:r>
              <a:rPr lang="de-DE" i="1" smtClean="0"/>
              <a:t>„Zum ewigen Frieden“</a:t>
            </a:r>
            <a:r>
              <a:rPr lang="de-DE" smtClean="0"/>
              <a:t> (1795) fordert </a:t>
            </a:r>
            <a:r>
              <a:rPr lang="de-DE" b="1" smtClean="0"/>
              <a:t>I. Kant</a:t>
            </a:r>
            <a:r>
              <a:rPr lang="de-DE" smtClean="0"/>
              <a:t>:</a:t>
            </a:r>
          </a:p>
          <a:p>
            <a:pPr marL="0" indent="0" eaLnBrk="1" hangingPunct="1">
              <a:lnSpc>
                <a:spcPct val="90000"/>
              </a:lnSpc>
              <a:buFontTx/>
              <a:buNone/>
              <a:tabLst>
                <a:tab pos="450850" algn="l"/>
              </a:tabLst>
            </a:pPr>
            <a:r>
              <a:rPr lang="de-DE" smtClean="0"/>
              <a:t>	- eine republikanische Verfassung (mit Gewaltentrennung)</a:t>
            </a:r>
          </a:p>
          <a:p>
            <a:pPr marL="0" indent="0" eaLnBrk="1" hangingPunct="1">
              <a:lnSpc>
                <a:spcPct val="90000"/>
              </a:lnSpc>
              <a:buFontTx/>
              <a:buNone/>
              <a:tabLst>
                <a:tab pos="450850" algn="l"/>
              </a:tabLst>
            </a:pPr>
            <a:r>
              <a:rPr lang="de-DE" smtClean="0"/>
              <a:t>	- einen föderalistischen Friedensstaatenbund</a:t>
            </a:r>
          </a:p>
          <a:p>
            <a:pPr marL="0" indent="0" eaLnBrk="1" hangingPunct="1">
              <a:lnSpc>
                <a:spcPct val="90000"/>
              </a:lnSpc>
              <a:buFontTx/>
              <a:buNone/>
              <a:tabLst>
                <a:tab pos="450850" algn="l"/>
              </a:tabLst>
            </a:pPr>
            <a:r>
              <a:rPr lang="de-DE" smtClean="0"/>
              <a:t>	- ein Weltbürgerrecht (Volkssouveränität, Völkerrecht)</a:t>
            </a:r>
          </a:p>
          <a:p>
            <a:pPr marL="0" indent="0" eaLnBrk="1" hangingPunct="1">
              <a:lnSpc>
                <a:spcPct val="90000"/>
              </a:lnSpc>
              <a:buFontTx/>
              <a:buNone/>
              <a:tabLst>
                <a:tab pos="450850" algn="l"/>
              </a:tabLst>
            </a:pPr>
            <a:r>
              <a:rPr lang="de-DE" smtClean="0"/>
              <a:t>Kants </a:t>
            </a:r>
            <a:r>
              <a:rPr lang="de-DE" i="1" smtClean="0"/>
              <a:t>„kategorischer Imperativ des Rechts“</a:t>
            </a:r>
            <a:r>
              <a:rPr lang="de-DE" smtClean="0"/>
              <a:t> lautet:</a:t>
            </a:r>
          </a:p>
          <a:p>
            <a:pPr marL="0" indent="0" eaLnBrk="1" hangingPunct="1">
              <a:lnSpc>
                <a:spcPct val="90000"/>
              </a:lnSpc>
              <a:buFontTx/>
              <a:buNone/>
              <a:tabLst>
                <a:tab pos="450850" algn="l"/>
              </a:tabLst>
            </a:pPr>
            <a:r>
              <a:rPr lang="de-DE" sz="2000" i="1" smtClean="0">
                <a:solidFill>
                  <a:schemeClr val="folHlink"/>
                </a:solidFill>
              </a:rPr>
              <a:t>„Handle äußerlich so, dass der freie Gebrauch deiner Willkür mit der Freiheit von jedermann nach einem allgemeinen Gesetz gemeinsam bestehen könnte.“</a:t>
            </a:r>
            <a:r>
              <a:rPr lang="de-DE" sz="2000" smtClean="0">
                <a:solidFill>
                  <a:schemeClr val="folHlink"/>
                </a:solidFill>
              </a:rPr>
              <a:t> </a:t>
            </a:r>
            <a:r>
              <a:rPr lang="de-DE" sz="2000" i="1" smtClean="0"/>
              <a:t>(in: „Die Metaphysik der Sitten“, </a:t>
            </a:r>
            <a:r>
              <a:rPr lang="de-DE" sz="2000" smtClean="0"/>
              <a:t>1797) </a:t>
            </a:r>
          </a:p>
          <a:p>
            <a:pPr marL="0" indent="0" eaLnBrk="1" hangingPunct="1">
              <a:lnSpc>
                <a:spcPct val="90000"/>
              </a:lnSpc>
              <a:buFontTx/>
              <a:buNone/>
              <a:tabLst>
                <a:tab pos="450850" algn="l"/>
              </a:tabLst>
            </a:pPr>
            <a:r>
              <a:rPr lang="de-DE" smtClean="0"/>
              <a:t>Kant sieht den Menschen als „ungesellig gesellig“. Er müsse durch „Bezähmung der Wildheit“ zum Denken und der rechten Gesinnung geführt werden. Nur der kontraktgemäß aus dem rechtlosen Naturzustand entstandene Staat könne Freiheit und Gleichheit garantieren und Ehe, Eigentum etc. sichern (Ende der Tradition des konstruktiven Kontraktualismus).</a:t>
            </a:r>
            <a:endParaRPr lang="de-DE" smtClean="0">
              <a:solidFill>
                <a:schemeClr val="folHlink"/>
              </a:solidFill>
            </a:endParaRPr>
          </a:p>
          <a:p>
            <a:pPr marL="0" indent="0" eaLnBrk="1" hangingPunct="1">
              <a:lnSpc>
                <a:spcPct val="90000"/>
              </a:lnSpc>
              <a:buFontTx/>
              <a:buNone/>
              <a:tabLst>
                <a:tab pos="450850" algn="l"/>
              </a:tabLst>
            </a:pPr>
            <a:endParaRPr lang="de-DE" sz="2000" smtClean="0">
              <a:solidFill>
                <a:schemeClr val="folHlink"/>
              </a:solidFill>
            </a:endParaRP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checkerboard(across)">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 calcmode="lin" valueType="num">
                                      <p:cBhvr additive="base">
                                        <p:cTn id="12"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8067">
                                            <p:txEl>
                                              <p:pRg st="2" end="2"/>
                                            </p:txEl>
                                          </p:spTgt>
                                        </p:tgtEl>
                                        <p:attrNameLst>
                                          <p:attrName>style.visibility</p:attrName>
                                        </p:attrNameLst>
                                      </p:cBhvr>
                                      <p:to>
                                        <p:strVal val="visible"/>
                                      </p:to>
                                    </p:set>
                                    <p:anim calcmode="lin" valueType="num">
                                      <p:cBhvr additive="base">
                                        <p:cTn id="18"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8067">
                                            <p:txEl>
                                              <p:pRg st="3" end="3"/>
                                            </p:txEl>
                                          </p:spTgt>
                                        </p:tgtEl>
                                        <p:attrNameLst>
                                          <p:attrName>style.visibility</p:attrName>
                                        </p:attrNameLst>
                                      </p:cBhvr>
                                      <p:to>
                                        <p:strVal val="visible"/>
                                      </p:to>
                                    </p:set>
                                    <p:anim calcmode="lin" valueType="num">
                                      <p:cBhvr additive="base">
                                        <p:cTn id="24"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88067">
                                            <p:txEl>
                                              <p:pRg st="4" end="4"/>
                                            </p:txEl>
                                          </p:spTgt>
                                        </p:tgtEl>
                                        <p:attrNameLst>
                                          <p:attrName>style.visibility</p:attrName>
                                        </p:attrNameLst>
                                      </p:cBhvr>
                                      <p:to>
                                        <p:strVal val="visible"/>
                                      </p:to>
                                    </p:set>
                                    <p:animEffect transition="in" filter="checkerboard(across)">
                                      <p:cBhvr>
                                        <p:cTn id="30" dur="500"/>
                                        <p:tgtEl>
                                          <p:spTgt spid="8806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8067">
                                            <p:txEl>
                                              <p:pRg st="5" end="5"/>
                                            </p:txEl>
                                          </p:spTgt>
                                        </p:tgtEl>
                                        <p:attrNameLst>
                                          <p:attrName>style.visibility</p:attrName>
                                        </p:attrNameLst>
                                      </p:cBhvr>
                                      <p:to>
                                        <p:strVal val="visible"/>
                                      </p:to>
                                    </p:set>
                                    <p:animEffect transition="in" filter="fade">
                                      <p:cBhvr>
                                        <p:cTn id="35" dur="2000"/>
                                        <p:tgtEl>
                                          <p:spTgt spid="8806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88067">
                                            <p:txEl>
                                              <p:pRg st="6" end="6"/>
                                            </p:txEl>
                                          </p:spTgt>
                                        </p:tgtEl>
                                        <p:attrNameLst>
                                          <p:attrName>style.visibility</p:attrName>
                                        </p:attrNameLst>
                                      </p:cBhvr>
                                      <p:to>
                                        <p:strVal val="visible"/>
                                      </p:to>
                                    </p:set>
                                    <p:animEffect transition="in" filter="checkerboard(across)">
                                      <p:cBhvr>
                                        <p:cTn id="40" dur="500"/>
                                        <p:tgtEl>
                                          <p:spTgt spid="88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umsplatzhalter 3"/>
          <p:cNvSpPr>
            <a:spLocks noGrp="1"/>
          </p:cNvSpPr>
          <p:nvPr>
            <p:ph type="dt" sz="quarter" idx="10"/>
          </p:nvPr>
        </p:nvSpPr>
        <p:spPr>
          <a:noFill/>
        </p:spPr>
        <p:txBody>
          <a:bodyPr/>
          <a:lstStyle/>
          <a:p>
            <a:fld id="{1AE352DF-639B-4584-8C2F-D550F17DF6CA}" type="datetime1">
              <a:rPr lang="de-DE" smtClean="0"/>
              <a:pPr/>
              <a:t>04.11.2023</a:t>
            </a:fld>
            <a:endParaRPr lang="de-DE" smtClean="0"/>
          </a:p>
        </p:txBody>
      </p:sp>
      <p:sp>
        <p:nvSpPr>
          <p:cNvPr id="52227" name="Fußzeilenplatzhalter 4"/>
          <p:cNvSpPr>
            <a:spLocks noGrp="1"/>
          </p:cNvSpPr>
          <p:nvPr>
            <p:ph type="ftr" sz="quarter" idx="11"/>
          </p:nvPr>
        </p:nvSpPr>
        <p:spPr>
          <a:noFill/>
        </p:spPr>
        <p:txBody>
          <a:bodyPr/>
          <a:lstStyle/>
          <a:p>
            <a:r>
              <a:rPr lang="de-DE" smtClean="0"/>
              <a:t>GESCHICHTE POLITISCHER IDEEN - © Thomas Knob 2007</a:t>
            </a:r>
          </a:p>
        </p:txBody>
      </p:sp>
      <p:sp>
        <p:nvSpPr>
          <p:cNvPr id="52228" name="Foliennummernplatzhalter 5"/>
          <p:cNvSpPr>
            <a:spLocks noGrp="1"/>
          </p:cNvSpPr>
          <p:nvPr>
            <p:ph type="sldNum" sz="quarter" idx="12"/>
          </p:nvPr>
        </p:nvSpPr>
        <p:spPr>
          <a:noFill/>
        </p:spPr>
        <p:txBody>
          <a:bodyPr/>
          <a:lstStyle/>
          <a:p>
            <a:fld id="{B798B901-8C3D-4B25-8D7A-354F02540576}" type="slidenum">
              <a:rPr lang="de-DE" smtClean="0"/>
              <a:pPr/>
              <a:t>48</a:t>
            </a:fld>
            <a:r>
              <a:rPr lang="de-DE" smtClean="0"/>
              <a:t>/82</a:t>
            </a:r>
          </a:p>
        </p:txBody>
      </p:sp>
      <p:sp>
        <p:nvSpPr>
          <p:cNvPr id="52229" name="Rectangle 2"/>
          <p:cNvSpPr>
            <a:spLocks noGrp="1" noChangeArrowheads="1"/>
          </p:cNvSpPr>
          <p:nvPr>
            <p:ph type="title"/>
          </p:nvPr>
        </p:nvSpPr>
        <p:spPr/>
        <p:txBody>
          <a:bodyPr/>
          <a:lstStyle/>
          <a:p>
            <a:pPr eaLnBrk="1" hangingPunct="1"/>
            <a:r>
              <a:rPr lang="de-DE" smtClean="0"/>
              <a:t>Politische Ideen (25): 18. Jh. (Fichte)</a:t>
            </a:r>
          </a:p>
        </p:txBody>
      </p:sp>
      <p:sp>
        <p:nvSpPr>
          <p:cNvPr id="141315" name="Rectangle 3"/>
          <p:cNvSpPr>
            <a:spLocks noGrp="1" noChangeArrowheads="1"/>
          </p:cNvSpPr>
          <p:nvPr>
            <p:ph type="body" idx="1"/>
          </p:nvPr>
        </p:nvSpPr>
        <p:spPr>
          <a:xfrm>
            <a:off x="250825" y="1341438"/>
            <a:ext cx="8642350" cy="5184775"/>
          </a:xfrm>
        </p:spPr>
        <p:txBody>
          <a:bodyPr/>
          <a:lstStyle/>
          <a:p>
            <a:pPr marL="0" indent="0" eaLnBrk="1" hangingPunct="1">
              <a:buFontTx/>
              <a:buNone/>
              <a:tabLst>
                <a:tab pos="450850" algn="l"/>
              </a:tabLst>
            </a:pPr>
            <a:r>
              <a:rPr lang="de-DE" smtClean="0"/>
              <a:t>Der Idealist </a:t>
            </a:r>
            <a:r>
              <a:rPr lang="de-DE" b="1" smtClean="0"/>
              <a:t>J. G. Fichte</a:t>
            </a:r>
            <a:r>
              <a:rPr lang="de-DE" smtClean="0"/>
              <a:t> schreibt in der </a:t>
            </a:r>
            <a:r>
              <a:rPr lang="de-DE" i="1" smtClean="0"/>
              <a:t>„Grundlage des Natur-rechts“</a:t>
            </a:r>
            <a:r>
              <a:rPr lang="de-DE" smtClean="0"/>
              <a:t> (1796) von den Grenzen der Freiheit durch andere:</a:t>
            </a:r>
          </a:p>
          <a:p>
            <a:pPr marL="0" indent="0" eaLnBrk="1" hangingPunct="1">
              <a:buFontTx/>
              <a:buNone/>
              <a:tabLst>
                <a:tab pos="450850" algn="l"/>
              </a:tabLst>
            </a:pPr>
            <a:r>
              <a:rPr lang="de-DE" sz="2000" i="1" smtClean="0">
                <a:solidFill>
                  <a:schemeClr val="folHlink"/>
                </a:solidFill>
              </a:rPr>
              <a:t>„Ein vernünftiges Wesen kann sich nicht setzen, ohne sich eine freie Wirksamkeit zuzuschreiben.“</a:t>
            </a:r>
            <a:r>
              <a:rPr lang="de-DE" sz="2000" i="1" smtClean="0"/>
              <a:t> Das Ich könne sich nur als selbständig handelnd begreifen, </a:t>
            </a:r>
            <a:r>
              <a:rPr lang="de-DE" sz="2000" i="1" smtClean="0">
                <a:solidFill>
                  <a:schemeClr val="folHlink"/>
                </a:solidFill>
              </a:rPr>
              <a:t>„... wenn es andere freie Vernunftwesen ... annimmt, die ihren Handlungsspielraum zugunsten seiner Handlungsmöglichkeiten einschränken ... Ich muss das freie Wesen außer mir in allen Fällen anerkennen als ein solches, d. h. meine Freiheit durch den Begriff seiner Freiheit beschränken.“ </a:t>
            </a:r>
            <a:r>
              <a:rPr lang="de-DE" sz="2000" smtClean="0"/>
              <a:t>(= Fichtes allgemeiner Rechtssatz)</a:t>
            </a:r>
          </a:p>
          <a:p>
            <a:pPr marL="0" indent="0" eaLnBrk="1" hangingPunct="1">
              <a:buFontTx/>
              <a:buNone/>
              <a:tabLst>
                <a:tab pos="450850" algn="l"/>
              </a:tabLst>
            </a:pPr>
            <a:r>
              <a:rPr lang="de-DE" smtClean="0"/>
              <a:t>Als </a:t>
            </a:r>
            <a:r>
              <a:rPr lang="de-DE" i="1" smtClean="0"/>
              <a:t>„Urrecht“</a:t>
            </a:r>
            <a:r>
              <a:rPr lang="de-DE" smtClean="0"/>
              <a:t> gilt Fichte Freiheit und Integrität des Leibes, das staatliche </a:t>
            </a:r>
            <a:r>
              <a:rPr lang="de-DE" i="1" smtClean="0"/>
              <a:t>„Zwangsrecht“</a:t>
            </a:r>
            <a:r>
              <a:rPr lang="de-DE" smtClean="0"/>
              <a:t> setzt auf Vertragsbasis Recht durch.</a:t>
            </a:r>
          </a:p>
          <a:p>
            <a:pPr marL="0" indent="0" eaLnBrk="1" hangingPunct="1">
              <a:buFontTx/>
              <a:buNone/>
              <a:tabLst>
                <a:tab pos="450850" algn="l"/>
              </a:tabLst>
            </a:pPr>
            <a:r>
              <a:rPr lang="de-DE" smtClean="0"/>
              <a:t>In „</a:t>
            </a:r>
            <a:r>
              <a:rPr lang="de-DE" i="1" smtClean="0"/>
              <a:t>Der geschlossne Handelsstaat“</a:t>
            </a:r>
            <a:r>
              <a:rPr lang="de-DE" smtClean="0"/>
              <a:t> (1800), einem „Anhang zur Rechtslehre“, findet sich ein utopisches Sozialmodell - eine Art sozialistische Gesellschaft auf nationalstaatlicher Grundlage.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checkerboard(across)">
                                      <p:cBhvr>
                                        <p:cTn id="7" dur="500"/>
                                        <p:tgtEl>
                                          <p:spTgt spid="141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fade">
                                      <p:cBhvr>
                                        <p:cTn id="12" dur="2000"/>
                                        <p:tgtEl>
                                          <p:spTgt spid="141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checkerboard(across)">
                                      <p:cBhvr>
                                        <p:cTn id="17" dur="500"/>
                                        <p:tgtEl>
                                          <p:spTgt spid="141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1315">
                                            <p:txEl>
                                              <p:pRg st="3" end="3"/>
                                            </p:txEl>
                                          </p:spTgt>
                                        </p:tgtEl>
                                        <p:attrNameLst>
                                          <p:attrName>style.visibility</p:attrName>
                                        </p:attrNameLst>
                                      </p:cBhvr>
                                      <p:to>
                                        <p:strVal val="visible"/>
                                      </p:to>
                                    </p:set>
                                    <p:animEffect transition="in" filter="checkerboard(across)">
                                      <p:cBhvr>
                                        <p:cTn id="22" dur="500"/>
                                        <p:tgtEl>
                                          <p:spTgt spid="141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umsplatzhalter 4"/>
          <p:cNvSpPr>
            <a:spLocks noGrp="1"/>
          </p:cNvSpPr>
          <p:nvPr>
            <p:ph type="dt" sz="quarter" idx="10"/>
          </p:nvPr>
        </p:nvSpPr>
        <p:spPr>
          <a:noFill/>
        </p:spPr>
        <p:txBody>
          <a:bodyPr/>
          <a:lstStyle/>
          <a:p>
            <a:fld id="{7D8B0A56-D0DC-470E-92AE-02C239176017}" type="datetime1">
              <a:rPr lang="de-DE" smtClean="0"/>
              <a:pPr/>
              <a:t>04.11.2023</a:t>
            </a:fld>
            <a:endParaRPr lang="de-DE" smtClean="0"/>
          </a:p>
        </p:txBody>
      </p:sp>
      <p:sp>
        <p:nvSpPr>
          <p:cNvPr id="53251" name="Fußzeilenplatzhalter 5"/>
          <p:cNvSpPr>
            <a:spLocks noGrp="1"/>
          </p:cNvSpPr>
          <p:nvPr>
            <p:ph type="ftr" sz="quarter" idx="11"/>
          </p:nvPr>
        </p:nvSpPr>
        <p:spPr>
          <a:noFill/>
        </p:spPr>
        <p:txBody>
          <a:bodyPr/>
          <a:lstStyle/>
          <a:p>
            <a:r>
              <a:rPr lang="de-DE" smtClean="0"/>
              <a:t>GESCHICHTE POLITISCHER IDEEN - © Thomas Knob 2007</a:t>
            </a:r>
          </a:p>
        </p:txBody>
      </p:sp>
      <p:sp>
        <p:nvSpPr>
          <p:cNvPr id="53252" name="Foliennummernplatzhalter 6"/>
          <p:cNvSpPr>
            <a:spLocks noGrp="1"/>
          </p:cNvSpPr>
          <p:nvPr>
            <p:ph type="sldNum" sz="quarter" idx="12"/>
          </p:nvPr>
        </p:nvSpPr>
        <p:spPr>
          <a:noFill/>
        </p:spPr>
        <p:txBody>
          <a:bodyPr/>
          <a:lstStyle/>
          <a:p>
            <a:fld id="{94DAAF72-FD62-4F78-9865-D1584B083D2F}" type="slidenum">
              <a:rPr lang="de-DE" smtClean="0"/>
              <a:pPr/>
              <a:t>49</a:t>
            </a:fld>
            <a:r>
              <a:rPr lang="de-DE" smtClean="0"/>
              <a:t>/82</a:t>
            </a:r>
          </a:p>
        </p:txBody>
      </p:sp>
      <p:sp>
        <p:nvSpPr>
          <p:cNvPr id="53253" name="Rectangle 2"/>
          <p:cNvSpPr>
            <a:spLocks noGrp="1" noChangeArrowheads="1"/>
          </p:cNvSpPr>
          <p:nvPr>
            <p:ph type="title"/>
          </p:nvPr>
        </p:nvSpPr>
        <p:spPr/>
        <p:txBody>
          <a:bodyPr/>
          <a:lstStyle/>
          <a:p>
            <a:pPr eaLnBrk="1" hangingPunct="1"/>
            <a:r>
              <a:rPr lang="de-DE" smtClean="0"/>
              <a:t>Politische Ideen (24-25): Bilder</a:t>
            </a:r>
          </a:p>
        </p:txBody>
      </p:sp>
      <p:sp>
        <p:nvSpPr>
          <p:cNvPr id="53254" name="Rectangle 3"/>
          <p:cNvSpPr>
            <a:spLocks noGrp="1" noChangeArrowheads="1"/>
          </p:cNvSpPr>
          <p:nvPr>
            <p:ph type="body" sz="half" idx="1"/>
          </p:nvPr>
        </p:nvSpPr>
        <p:spPr>
          <a:xfrm>
            <a:off x="457200" y="5661025"/>
            <a:ext cx="8362950" cy="647700"/>
          </a:xfrm>
          <a:noFill/>
        </p:spPr>
        <p:txBody>
          <a:bodyPr anchor="b" anchorCtr="1"/>
          <a:lstStyle/>
          <a:p>
            <a:pPr marL="0" indent="0" eaLnBrk="1" hangingPunct="1">
              <a:buFontTx/>
              <a:buNone/>
            </a:pPr>
            <a:r>
              <a:rPr lang="de-DE" sz="1600" b="1" smtClean="0"/>
              <a:t>            Immanuel Kant                                  I. Kant                      Johann Gottlieb Fichte</a:t>
            </a:r>
          </a:p>
          <a:p>
            <a:pPr marL="0" indent="0" eaLnBrk="1" hangingPunct="1">
              <a:buFontTx/>
              <a:buNone/>
            </a:pPr>
            <a:r>
              <a:rPr lang="de-DE" sz="1600" b="1" smtClean="0"/>
              <a:t>               (1724-1804)                       (beim Anrühren von Senf)             (1762-1814)</a:t>
            </a:r>
          </a:p>
        </p:txBody>
      </p:sp>
      <p:pic>
        <p:nvPicPr>
          <p:cNvPr id="122888" name="Picture 8" descr="Kant2"/>
          <p:cNvPicPr>
            <a:picLocks noChangeAspect="1" noChangeArrowheads="1"/>
          </p:cNvPicPr>
          <p:nvPr/>
        </p:nvPicPr>
        <p:blipFill>
          <a:blip r:embed="rId3" cstate="print"/>
          <a:srcRect/>
          <a:stretch>
            <a:fillRect/>
          </a:stretch>
        </p:blipFill>
        <p:spPr bwMode="auto">
          <a:xfrm>
            <a:off x="3965575" y="1628775"/>
            <a:ext cx="2046288" cy="3887788"/>
          </a:xfrm>
          <a:prstGeom prst="rect">
            <a:avLst/>
          </a:prstGeom>
          <a:noFill/>
          <a:ln w="9525">
            <a:noFill/>
            <a:miter lim="800000"/>
            <a:headEnd/>
            <a:tailEnd/>
          </a:ln>
        </p:spPr>
      </p:pic>
      <p:pic>
        <p:nvPicPr>
          <p:cNvPr id="122889" name="Picture 9" descr="Kant1"/>
          <p:cNvPicPr>
            <a:picLocks noChangeAspect="1" noChangeArrowheads="1"/>
          </p:cNvPicPr>
          <p:nvPr/>
        </p:nvPicPr>
        <p:blipFill>
          <a:blip r:embed="rId4" cstate="print"/>
          <a:srcRect/>
          <a:stretch>
            <a:fillRect/>
          </a:stretch>
        </p:blipFill>
        <p:spPr bwMode="auto">
          <a:xfrm>
            <a:off x="250825" y="1628775"/>
            <a:ext cx="3549650" cy="3887788"/>
          </a:xfrm>
          <a:prstGeom prst="rect">
            <a:avLst/>
          </a:prstGeom>
          <a:noFill/>
          <a:ln w="9525">
            <a:noFill/>
            <a:miter lim="800000"/>
            <a:headEnd/>
            <a:tailEnd/>
          </a:ln>
        </p:spPr>
      </p:pic>
      <p:pic>
        <p:nvPicPr>
          <p:cNvPr id="122890" name="Picture 10" descr="Fichte"/>
          <p:cNvPicPr>
            <a:picLocks noGrp="1" noChangeAspect="1" noChangeArrowheads="1"/>
          </p:cNvPicPr>
          <p:nvPr>
            <p:ph sz="half" idx="2"/>
          </p:nvPr>
        </p:nvPicPr>
        <p:blipFill>
          <a:blip r:embed="rId5" cstate="print"/>
          <a:srcRect/>
          <a:stretch>
            <a:fillRect/>
          </a:stretch>
        </p:blipFill>
        <p:spPr>
          <a:xfrm>
            <a:off x="6165850" y="1628775"/>
            <a:ext cx="2794000" cy="3889375"/>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2889"/>
                                        </p:tgtEl>
                                        <p:attrNameLst>
                                          <p:attrName>style.visibility</p:attrName>
                                        </p:attrNameLst>
                                      </p:cBhvr>
                                      <p:to>
                                        <p:strVal val="visible"/>
                                      </p:to>
                                    </p:set>
                                    <p:animEffect transition="in" filter="wedge">
                                      <p:cBhvr>
                                        <p:cTn id="7" dur="2000"/>
                                        <p:tgtEl>
                                          <p:spTgt spid="12288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22888"/>
                                        </p:tgtEl>
                                        <p:attrNameLst>
                                          <p:attrName>style.visibility</p:attrName>
                                        </p:attrNameLst>
                                      </p:cBhvr>
                                      <p:to>
                                        <p:strVal val="visible"/>
                                      </p:to>
                                    </p:set>
                                    <p:animEffect transition="in" filter="wedge">
                                      <p:cBhvr>
                                        <p:cTn id="12" dur="2000"/>
                                        <p:tgtEl>
                                          <p:spTgt spid="12288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22890"/>
                                        </p:tgtEl>
                                        <p:attrNameLst>
                                          <p:attrName>style.visibility</p:attrName>
                                        </p:attrNameLst>
                                      </p:cBhvr>
                                      <p:to>
                                        <p:strVal val="visible"/>
                                      </p:to>
                                    </p:set>
                                    <p:animEffect transition="in" filter="wedge">
                                      <p:cBhvr>
                                        <p:cTn id="17" dur="2000"/>
                                        <p:tgtEl>
                                          <p:spTgt spid="122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umsplatzhalter 3"/>
          <p:cNvSpPr>
            <a:spLocks noGrp="1"/>
          </p:cNvSpPr>
          <p:nvPr>
            <p:ph type="dt" sz="quarter" idx="10"/>
          </p:nvPr>
        </p:nvSpPr>
        <p:spPr>
          <a:noFill/>
        </p:spPr>
        <p:txBody>
          <a:bodyPr/>
          <a:lstStyle/>
          <a:p>
            <a:fld id="{7E5F0FAB-9BDA-46EF-B5EC-88A69FC3B3FA}" type="datetime1">
              <a:rPr lang="de-DE" smtClean="0"/>
              <a:pPr/>
              <a:t>04.11.2023</a:t>
            </a:fld>
            <a:endParaRPr lang="de-DE" smtClean="0"/>
          </a:p>
        </p:txBody>
      </p:sp>
      <p:sp>
        <p:nvSpPr>
          <p:cNvPr id="8195" name="Fußzeilenplatzhalter 4"/>
          <p:cNvSpPr>
            <a:spLocks noGrp="1"/>
          </p:cNvSpPr>
          <p:nvPr>
            <p:ph type="ftr" sz="quarter" idx="11"/>
          </p:nvPr>
        </p:nvSpPr>
        <p:spPr>
          <a:noFill/>
        </p:spPr>
        <p:txBody>
          <a:bodyPr/>
          <a:lstStyle/>
          <a:p>
            <a:r>
              <a:rPr lang="de-DE" smtClean="0"/>
              <a:t>GESCHICHTE POLITISCHER IDEEN - © Thomas Knob 2007</a:t>
            </a:r>
          </a:p>
        </p:txBody>
      </p:sp>
      <p:sp>
        <p:nvSpPr>
          <p:cNvPr id="8196" name="Foliennummernplatzhalter 5"/>
          <p:cNvSpPr>
            <a:spLocks noGrp="1"/>
          </p:cNvSpPr>
          <p:nvPr>
            <p:ph type="sldNum" sz="quarter" idx="12"/>
          </p:nvPr>
        </p:nvSpPr>
        <p:spPr>
          <a:noFill/>
        </p:spPr>
        <p:txBody>
          <a:bodyPr/>
          <a:lstStyle/>
          <a:p>
            <a:fld id="{7826401E-5833-4E50-8E5F-6AD42F430274}" type="slidenum">
              <a:rPr lang="de-DE" smtClean="0"/>
              <a:pPr/>
              <a:t>5</a:t>
            </a:fld>
            <a:r>
              <a:rPr lang="de-DE" smtClean="0"/>
              <a:t>/82</a:t>
            </a:r>
          </a:p>
        </p:txBody>
      </p:sp>
      <p:sp>
        <p:nvSpPr>
          <p:cNvPr id="8197" name="Rectangle 4"/>
          <p:cNvSpPr>
            <a:spLocks noGrp="1" noChangeArrowheads="1"/>
          </p:cNvSpPr>
          <p:nvPr>
            <p:ph type="title"/>
          </p:nvPr>
        </p:nvSpPr>
        <p:spPr/>
        <p:txBody>
          <a:bodyPr/>
          <a:lstStyle/>
          <a:p>
            <a:pPr eaLnBrk="1" hangingPunct="1"/>
            <a:r>
              <a:rPr lang="de-DE" smtClean="0"/>
              <a:t>Begriffe (2): Idee vs. Ideologie</a:t>
            </a:r>
          </a:p>
        </p:txBody>
      </p:sp>
      <p:graphicFrame>
        <p:nvGraphicFramePr>
          <p:cNvPr id="22573" name="Group 45"/>
          <p:cNvGraphicFramePr>
            <a:graphicFrameLocks noGrp="1"/>
          </p:cNvGraphicFramePr>
          <p:nvPr>
            <p:ph type="tbl" idx="1"/>
          </p:nvPr>
        </p:nvGraphicFramePr>
        <p:xfrm>
          <a:off x="457200" y="1647825"/>
          <a:ext cx="8229600" cy="4157664"/>
        </p:xfrm>
        <a:graphic>
          <a:graphicData uri="http://schemas.openxmlformats.org/drawingml/2006/table">
            <a:tbl>
              <a:tblPr/>
              <a:tblGrid>
                <a:gridCol w="4114800"/>
                <a:gridCol w="4114800"/>
              </a:tblGrid>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Idee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Ideologie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1081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081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131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15" name="Text Box 24"/>
          <p:cNvSpPr txBox="1">
            <a:spLocks noChangeArrowheads="1"/>
          </p:cNvSpPr>
          <p:nvPr/>
        </p:nvSpPr>
        <p:spPr bwMode="auto">
          <a:xfrm>
            <a:off x="1635125" y="3417888"/>
            <a:ext cx="184150" cy="366712"/>
          </a:xfrm>
          <a:prstGeom prst="rect">
            <a:avLst/>
          </a:prstGeom>
          <a:noFill/>
          <a:ln w="9525">
            <a:noFill/>
            <a:miter lim="800000"/>
            <a:headEnd/>
            <a:tailEnd/>
          </a:ln>
        </p:spPr>
        <p:txBody>
          <a:bodyPr>
            <a:spAutoFit/>
          </a:bodyPr>
          <a:lstStyle/>
          <a:p>
            <a:pPr>
              <a:spcBef>
                <a:spcPct val="50000"/>
              </a:spcBef>
            </a:pPr>
            <a:endParaRPr lang="de-DE"/>
          </a:p>
        </p:txBody>
      </p:sp>
      <p:sp>
        <p:nvSpPr>
          <p:cNvPr id="22553" name="Text Box 25"/>
          <p:cNvSpPr txBox="1">
            <a:spLocks noChangeArrowheads="1"/>
          </p:cNvSpPr>
          <p:nvPr/>
        </p:nvSpPr>
        <p:spPr bwMode="auto">
          <a:xfrm>
            <a:off x="5076825" y="2781300"/>
            <a:ext cx="3168650" cy="701675"/>
          </a:xfrm>
          <a:prstGeom prst="rect">
            <a:avLst/>
          </a:prstGeom>
          <a:noFill/>
          <a:ln w="9525">
            <a:noFill/>
            <a:miter lim="800000"/>
            <a:headEnd/>
            <a:tailEnd/>
          </a:ln>
        </p:spPr>
        <p:txBody>
          <a:bodyPr>
            <a:spAutoFit/>
          </a:bodyPr>
          <a:lstStyle/>
          <a:p>
            <a:pPr algn="ctr">
              <a:spcBef>
                <a:spcPct val="50000"/>
              </a:spcBef>
            </a:pPr>
            <a:r>
              <a:rPr lang="de-DE" sz="2000"/>
              <a:t>Ausdruck geschlossener Weltsichten</a:t>
            </a:r>
          </a:p>
        </p:txBody>
      </p:sp>
      <p:sp>
        <p:nvSpPr>
          <p:cNvPr id="8217" name="Text Box 26"/>
          <p:cNvSpPr txBox="1">
            <a:spLocks noChangeArrowheads="1"/>
          </p:cNvSpPr>
          <p:nvPr/>
        </p:nvSpPr>
        <p:spPr bwMode="auto">
          <a:xfrm>
            <a:off x="1166813" y="4240213"/>
            <a:ext cx="1460500" cy="366712"/>
          </a:xfrm>
          <a:prstGeom prst="rect">
            <a:avLst/>
          </a:prstGeom>
          <a:noFill/>
          <a:ln w="9525">
            <a:noFill/>
            <a:miter lim="800000"/>
            <a:headEnd/>
            <a:tailEnd/>
          </a:ln>
        </p:spPr>
        <p:txBody>
          <a:bodyPr>
            <a:spAutoFit/>
          </a:bodyPr>
          <a:lstStyle/>
          <a:p>
            <a:endParaRPr lang="de-DE"/>
          </a:p>
        </p:txBody>
      </p:sp>
      <p:sp>
        <p:nvSpPr>
          <p:cNvPr id="22556" name="Text Box 28"/>
          <p:cNvSpPr txBox="1">
            <a:spLocks noChangeArrowheads="1"/>
          </p:cNvSpPr>
          <p:nvPr/>
        </p:nvSpPr>
        <p:spPr bwMode="auto">
          <a:xfrm>
            <a:off x="1116013" y="2781300"/>
            <a:ext cx="2828925" cy="701675"/>
          </a:xfrm>
          <a:prstGeom prst="rect">
            <a:avLst/>
          </a:prstGeom>
          <a:noFill/>
          <a:ln w="9525">
            <a:noFill/>
            <a:miter lim="800000"/>
            <a:headEnd/>
            <a:tailEnd/>
          </a:ln>
        </p:spPr>
        <p:txBody>
          <a:bodyPr>
            <a:spAutoFit/>
          </a:bodyPr>
          <a:lstStyle/>
          <a:p>
            <a:pPr algn="ctr">
              <a:spcBef>
                <a:spcPct val="50000"/>
              </a:spcBef>
            </a:pPr>
            <a:r>
              <a:rPr lang="de-DE" sz="2000"/>
              <a:t>Ergebnis von Reflexion und Diskussion</a:t>
            </a:r>
          </a:p>
        </p:txBody>
      </p:sp>
      <p:sp>
        <p:nvSpPr>
          <p:cNvPr id="22557" name="Text Box 29"/>
          <p:cNvSpPr txBox="1">
            <a:spLocks noChangeArrowheads="1"/>
          </p:cNvSpPr>
          <p:nvPr/>
        </p:nvSpPr>
        <p:spPr bwMode="auto">
          <a:xfrm>
            <a:off x="755650" y="3644900"/>
            <a:ext cx="3600450" cy="1006475"/>
          </a:xfrm>
          <a:prstGeom prst="rect">
            <a:avLst/>
          </a:prstGeom>
          <a:noFill/>
          <a:ln w="9525">
            <a:noFill/>
            <a:miter lim="800000"/>
            <a:headEnd/>
            <a:tailEnd/>
          </a:ln>
        </p:spPr>
        <p:txBody>
          <a:bodyPr>
            <a:spAutoFit/>
          </a:bodyPr>
          <a:lstStyle/>
          <a:p>
            <a:pPr algn="ctr"/>
            <a:r>
              <a:rPr lang="de-DE" sz="2000"/>
              <a:t>Definition (ursprüngl.): Urbild, metaphysische Wesenheit eines Dinges (Platon)</a:t>
            </a:r>
          </a:p>
        </p:txBody>
      </p:sp>
      <p:sp>
        <p:nvSpPr>
          <p:cNvPr id="22558" name="Text Box 30"/>
          <p:cNvSpPr txBox="1">
            <a:spLocks noChangeArrowheads="1"/>
          </p:cNvSpPr>
          <p:nvPr/>
        </p:nvSpPr>
        <p:spPr bwMode="auto">
          <a:xfrm>
            <a:off x="900113" y="4797425"/>
            <a:ext cx="3313112" cy="1006475"/>
          </a:xfrm>
          <a:prstGeom prst="rect">
            <a:avLst/>
          </a:prstGeom>
          <a:noFill/>
          <a:ln w="9525">
            <a:noFill/>
            <a:miter lim="800000"/>
            <a:headEnd/>
            <a:tailEnd/>
          </a:ln>
        </p:spPr>
        <p:txBody>
          <a:bodyPr>
            <a:spAutoFit/>
          </a:bodyPr>
          <a:lstStyle/>
          <a:p>
            <a:pPr algn="ctr"/>
            <a:r>
              <a:rPr lang="de-DE" sz="2000"/>
              <a:t>Definition (hier): Geistige Vorstellung, Gedanken </a:t>
            </a:r>
          </a:p>
          <a:p>
            <a:endParaRPr lang="de-DE" sz="2000"/>
          </a:p>
        </p:txBody>
      </p:sp>
      <p:sp>
        <p:nvSpPr>
          <p:cNvPr id="22559" name="Text Box 31"/>
          <p:cNvSpPr txBox="1">
            <a:spLocks noChangeArrowheads="1"/>
          </p:cNvSpPr>
          <p:nvPr/>
        </p:nvSpPr>
        <p:spPr bwMode="auto">
          <a:xfrm>
            <a:off x="4716463" y="3646488"/>
            <a:ext cx="3887787" cy="1006475"/>
          </a:xfrm>
          <a:prstGeom prst="rect">
            <a:avLst/>
          </a:prstGeom>
          <a:noFill/>
          <a:ln w="9525">
            <a:noFill/>
            <a:miter lim="800000"/>
            <a:headEnd/>
            <a:tailEnd/>
          </a:ln>
        </p:spPr>
        <p:txBody>
          <a:bodyPr>
            <a:spAutoFit/>
          </a:bodyPr>
          <a:lstStyle/>
          <a:p>
            <a:pPr algn="ctr"/>
            <a:r>
              <a:rPr lang="de-DE" sz="2000"/>
              <a:t>Definition (neutral): Summe aller Wert- und Zielvorstellungen, die jemand für relevant hält </a:t>
            </a:r>
          </a:p>
        </p:txBody>
      </p:sp>
      <p:sp>
        <p:nvSpPr>
          <p:cNvPr id="8222" name="Text Box 32"/>
          <p:cNvSpPr txBox="1">
            <a:spLocks noChangeArrowheads="1"/>
          </p:cNvSpPr>
          <p:nvPr/>
        </p:nvSpPr>
        <p:spPr bwMode="auto">
          <a:xfrm>
            <a:off x="6091238" y="5176838"/>
            <a:ext cx="184150" cy="366712"/>
          </a:xfrm>
          <a:prstGeom prst="rect">
            <a:avLst/>
          </a:prstGeom>
          <a:noFill/>
          <a:ln w="9525">
            <a:noFill/>
            <a:miter lim="800000"/>
            <a:headEnd/>
            <a:tailEnd/>
          </a:ln>
        </p:spPr>
        <p:txBody>
          <a:bodyPr wrap="none">
            <a:spAutoFit/>
          </a:bodyPr>
          <a:lstStyle/>
          <a:p>
            <a:endParaRPr lang="de-DE"/>
          </a:p>
        </p:txBody>
      </p:sp>
      <p:sp>
        <p:nvSpPr>
          <p:cNvPr id="22565" name="Text Box 37"/>
          <p:cNvSpPr txBox="1">
            <a:spLocks noChangeArrowheads="1"/>
          </p:cNvSpPr>
          <p:nvPr/>
        </p:nvSpPr>
        <p:spPr bwMode="auto">
          <a:xfrm>
            <a:off x="5003800" y="4797425"/>
            <a:ext cx="3409950" cy="701675"/>
          </a:xfrm>
          <a:prstGeom prst="rect">
            <a:avLst/>
          </a:prstGeom>
          <a:noFill/>
          <a:ln w="9525">
            <a:noFill/>
            <a:miter lim="800000"/>
            <a:headEnd/>
            <a:tailEnd/>
          </a:ln>
        </p:spPr>
        <p:txBody>
          <a:bodyPr>
            <a:spAutoFit/>
          </a:bodyPr>
          <a:lstStyle/>
          <a:p>
            <a:pPr algn="ctr"/>
            <a:r>
              <a:rPr lang="de-DE" sz="2000"/>
              <a:t>Definition (pejorativ): dogmatisch fixiertes Weltbild</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56"/>
                                        </p:tgtEl>
                                        <p:attrNameLst>
                                          <p:attrName>style.visibility</p:attrName>
                                        </p:attrNameLst>
                                      </p:cBhvr>
                                      <p:to>
                                        <p:strVal val="visible"/>
                                      </p:to>
                                    </p:set>
                                    <p:animEffect transition="in" filter="fade">
                                      <p:cBhvr>
                                        <p:cTn id="7" dur="2000"/>
                                        <p:tgtEl>
                                          <p:spTgt spid="225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53">
                                            <p:txEl>
                                              <p:pRg st="0" end="0"/>
                                            </p:txEl>
                                          </p:spTgt>
                                        </p:tgtEl>
                                        <p:attrNameLst>
                                          <p:attrName>style.visibility</p:attrName>
                                        </p:attrNameLst>
                                      </p:cBhvr>
                                      <p:to>
                                        <p:strVal val="visible"/>
                                      </p:to>
                                    </p:set>
                                    <p:animEffect transition="in" filter="fade">
                                      <p:cBhvr>
                                        <p:cTn id="12" dur="2000"/>
                                        <p:tgtEl>
                                          <p:spTgt spid="225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57">
                                            <p:txEl>
                                              <p:pRg st="0" end="0"/>
                                            </p:txEl>
                                          </p:spTgt>
                                        </p:tgtEl>
                                        <p:attrNameLst>
                                          <p:attrName>style.visibility</p:attrName>
                                        </p:attrNameLst>
                                      </p:cBhvr>
                                      <p:to>
                                        <p:strVal val="visible"/>
                                      </p:to>
                                    </p:set>
                                    <p:animEffect transition="in" filter="fade">
                                      <p:cBhvr>
                                        <p:cTn id="17" dur="2000"/>
                                        <p:tgtEl>
                                          <p:spTgt spid="225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58">
                                            <p:txEl>
                                              <p:pRg st="0" end="0"/>
                                            </p:txEl>
                                          </p:spTgt>
                                        </p:tgtEl>
                                        <p:attrNameLst>
                                          <p:attrName>style.visibility</p:attrName>
                                        </p:attrNameLst>
                                      </p:cBhvr>
                                      <p:to>
                                        <p:strVal val="visible"/>
                                      </p:to>
                                    </p:set>
                                    <p:animEffect transition="in" filter="fade">
                                      <p:cBhvr>
                                        <p:cTn id="22" dur="2000"/>
                                        <p:tgtEl>
                                          <p:spTgt spid="225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59">
                                            <p:txEl>
                                              <p:pRg st="0" end="0"/>
                                            </p:txEl>
                                          </p:spTgt>
                                        </p:tgtEl>
                                        <p:attrNameLst>
                                          <p:attrName>style.visibility</p:attrName>
                                        </p:attrNameLst>
                                      </p:cBhvr>
                                      <p:to>
                                        <p:strVal val="visible"/>
                                      </p:to>
                                    </p:set>
                                    <p:animEffect transition="in" filter="fade">
                                      <p:cBhvr>
                                        <p:cTn id="27" dur="2000"/>
                                        <p:tgtEl>
                                          <p:spTgt spid="2255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65">
                                            <p:txEl>
                                              <p:pRg st="0" end="0"/>
                                            </p:txEl>
                                          </p:spTgt>
                                        </p:tgtEl>
                                        <p:attrNameLst>
                                          <p:attrName>style.visibility</p:attrName>
                                        </p:attrNameLst>
                                      </p:cBhvr>
                                      <p:to>
                                        <p:strVal val="visible"/>
                                      </p:to>
                                    </p:set>
                                    <p:animEffect transition="in" filter="fade">
                                      <p:cBhvr>
                                        <p:cTn id="32" dur="2000"/>
                                        <p:tgtEl>
                                          <p:spTgt spid="225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umsplatzhalter 3"/>
          <p:cNvSpPr>
            <a:spLocks noGrp="1"/>
          </p:cNvSpPr>
          <p:nvPr>
            <p:ph type="dt" sz="quarter" idx="10"/>
          </p:nvPr>
        </p:nvSpPr>
        <p:spPr>
          <a:noFill/>
        </p:spPr>
        <p:txBody>
          <a:bodyPr/>
          <a:lstStyle/>
          <a:p>
            <a:fld id="{05FE7227-809F-46B5-970D-3D29998150D0}" type="datetime1">
              <a:rPr lang="de-DE" smtClean="0"/>
              <a:pPr/>
              <a:t>04.11.2023</a:t>
            </a:fld>
            <a:endParaRPr lang="de-DE" smtClean="0"/>
          </a:p>
        </p:txBody>
      </p:sp>
      <p:sp>
        <p:nvSpPr>
          <p:cNvPr id="54275" name="Fußzeilenplatzhalter 4"/>
          <p:cNvSpPr>
            <a:spLocks noGrp="1"/>
          </p:cNvSpPr>
          <p:nvPr>
            <p:ph type="ftr" sz="quarter" idx="11"/>
          </p:nvPr>
        </p:nvSpPr>
        <p:spPr>
          <a:noFill/>
        </p:spPr>
        <p:txBody>
          <a:bodyPr/>
          <a:lstStyle/>
          <a:p>
            <a:r>
              <a:rPr lang="de-DE" smtClean="0"/>
              <a:t>GESCHICHTE POLITISCHER IDEEN - © Thomas Knob 2007</a:t>
            </a:r>
          </a:p>
        </p:txBody>
      </p:sp>
      <p:sp>
        <p:nvSpPr>
          <p:cNvPr id="54276" name="Foliennummernplatzhalter 5"/>
          <p:cNvSpPr>
            <a:spLocks noGrp="1"/>
          </p:cNvSpPr>
          <p:nvPr>
            <p:ph type="sldNum" sz="quarter" idx="12"/>
          </p:nvPr>
        </p:nvSpPr>
        <p:spPr>
          <a:noFill/>
        </p:spPr>
        <p:txBody>
          <a:bodyPr/>
          <a:lstStyle/>
          <a:p>
            <a:fld id="{E7BCC5C9-E0FA-4411-BAD1-D189DED0BF19}" type="slidenum">
              <a:rPr lang="de-DE" smtClean="0"/>
              <a:pPr/>
              <a:t>50</a:t>
            </a:fld>
            <a:r>
              <a:rPr lang="de-DE" smtClean="0"/>
              <a:t>/82</a:t>
            </a:r>
          </a:p>
        </p:txBody>
      </p:sp>
      <p:sp>
        <p:nvSpPr>
          <p:cNvPr id="54277"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(26): 19. Jh. (Liberalismus 1)</a:t>
            </a:r>
          </a:p>
        </p:txBody>
      </p:sp>
      <p:sp>
        <p:nvSpPr>
          <p:cNvPr id="89091" name="Rectangle 3"/>
          <p:cNvSpPr>
            <a:spLocks noGrp="1" noChangeArrowheads="1"/>
          </p:cNvSpPr>
          <p:nvPr>
            <p:ph type="body" idx="1"/>
          </p:nvPr>
        </p:nvSpPr>
        <p:spPr>
          <a:xfrm>
            <a:off x="179388" y="1268413"/>
            <a:ext cx="8785225" cy="5184775"/>
          </a:xfrm>
        </p:spPr>
        <p:txBody>
          <a:bodyPr/>
          <a:lstStyle/>
          <a:p>
            <a:pPr marL="0" indent="0" eaLnBrk="1" hangingPunct="1">
              <a:buFontTx/>
              <a:buNone/>
              <a:tabLst>
                <a:tab pos="185738" algn="l"/>
                <a:tab pos="1073150" algn="l"/>
              </a:tabLst>
            </a:pPr>
            <a:r>
              <a:rPr lang="de-DE" sz="2000" smtClean="0"/>
              <a:t>Aus einigen der bereits erwähnten Schriften (20,21) entsteht im 18. Jh. eine neue Tradition: die </a:t>
            </a:r>
            <a:r>
              <a:rPr lang="de-DE" sz="2000" b="1" i="1" smtClean="0"/>
              <a:t>Idee des Liberalimus</a:t>
            </a:r>
            <a:r>
              <a:rPr lang="de-DE" sz="2000" smtClean="0"/>
              <a:t> (den Werten Freizügigkeit bzw. Freiheit verpflichtet). Erscheinungsformen: meist „sozialliberal“ und „wirt-schaftsliberal“. (Neben Konservatismus und Sozialismus bis heute wirksam.)</a:t>
            </a:r>
          </a:p>
          <a:p>
            <a:pPr marL="0" indent="0" eaLnBrk="1" hangingPunct="1">
              <a:buFontTx/>
              <a:buNone/>
              <a:tabLst>
                <a:tab pos="185738" algn="l"/>
                <a:tab pos="1073150" algn="l"/>
              </a:tabLst>
            </a:pPr>
            <a:endParaRPr lang="de-DE" sz="800" i="1" smtClean="0"/>
          </a:p>
          <a:p>
            <a:pPr marL="0" indent="0" eaLnBrk="1" hangingPunct="1">
              <a:buFontTx/>
              <a:buNone/>
              <a:tabLst>
                <a:tab pos="185738" algn="l"/>
                <a:tab pos="1073150" algn="l"/>
              </a:tabLst>
            </a:pPr>
            <a:r>
              <a:rPr lang="de-DE" sz="2000" i="1" smtClean="0"/>
              <a:t>Zwei Faktoren:</a:t>
            </a:r>
          </a:p>
          <a:p>
            <a:pPr marL="0" indent="0" eaLnBrk="1" hangingPunct="1">
              <a:buFontTx/>
              <a:buNone/>
              <a:tabLst>
                <a:tab pos="185738" algn="l"/>
                <a:tab pos="1073150" algn="l"/>
              </a:tabLst>
            </a:pPr>
            <a:endParaRPr lang="de-DE" sz="600" smtClean="0"/>
          </a:p>
          <a:p>
            <a:pPr marL="0" indent="0" eaLnBrk="1" hangingPunct="1">
              <a:tabLst>
                <a:tab pos="185738" algn="l"/>
                <a:tab pos="1073150" algn="l"/>
              </a:tabLst>
            </a:pPr>
            <a:r>
              <a:rPr lang="de-DE" sz="2000" b="1" i="1" smtClean="0"/>
              <a:t> Konzept des Rechtsstaates:</a:t>
            </a:r>
            <a:r>
              <a:rPr lang="de-DE" sz="2000" smtClean="0"/>
              <a:t> besteht in der Vorstellung von der Begrenzt-	heit politischen Handelns durch die Einschränkung der staatlichen Willkür. 	Die Verfassung (als Summe aller Normen) garantiert die Selbstbindung 	staatlicher Institutionen.</a:t>
            </a:r>
          </a:p>
          <a:p>
            <a:pPr marL="0" indent="0" eaLnBrk="1" hangingPunct="1">
              <a:tabLst>
                <a:tab pos="185738" algn="l"/>
                <a:tab pos="1073150" algn="l"/>
              </a:tabLst>
            </a:pPr>
            <a:r>
              <a:rPr lang="de-DE" sz="2000" b="1" i="1" smtClean="0"/>
              <a:t> Konzept der Marktwirtschaft:</a:t>
            </a:r>
            <a:r>
              <a:rPr lang="de-DE" sz="2000" smtClean="0"/>
              <a:t> die Vorstellung von der unsichtbaren Hand 	des Marktes ersetzt die Vorstellung der sichtbaren Hand zentraler (staat-	licher) Lenkung der Wirtschaft. Die ursprünglich „freie Marktwirtschaft“ 	(Höhepunkt war die antimilitaristisch und kosmopolitisch orientierte Frei-	handelsbewegung des „Manchesterliberalismus“ im 19.Jh.) wird allmählich 	durch staatliche Rahmenbedingungen zur „sozialen Marktwirtschaft“.</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checkerboard(across)">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9091">
                                            <p:txEl>
                                              <p:pRg st="2" end="2"/>
                                            </p:txEl>
                                          </p:spTgt>
                                        </p:tgtEl>
                                        <p:attrNameLst>
                                          <p:attrName>style.visibility</p:attrName>
                                        </p:attrNameLst>
                                      </p:cBhvr>
                                      <p:to>
                                        <p:strVal val="visible"/>
                                      </p:to>
                                    </p:set>
                                    <p:anim calcmode="lin" valueType="num">
                                      <p:cBhvr additive="base">
                                        <p:cTn id="12"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9091">
                                            <p:txEl>
                                              <p:pRg st="4" end="4"/>
                                            </p:txEl>
                                          </p:spTgt>
                                        </p:tgtEl>
                                        <p:attrNameLst>
                                          <p:attrName>style.visibility</p:attrName>
                                        </p:attrNameLst>
                                      </p:cBhvr>
                                      <p:to>
                                        <p:strVal val="visible"/>
                                      </p:to>
                                    </p:set>
                                    <p:animEffect transition="in" filter="fade">
                                      <p:cBhvr>
                                        <p:cTn id="18" dur="2000"/>
                                        <p:tgtEl>
                                          <p:spTgt spid="8909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9091">
                                            <p:txEl>
                                              <p:pRg st="5" end="5"/>
                                            </p:txEl>
                                          </p:spTgt>
                                        </p:tgtEl>
                                        <p:attrNameLst>
                                          <p:attrName>style.visibility</p:attrName>
                                        </p:attrNameLst>
                                      </p:cBhvr>
                                      <p:to>
                                        <p:strVal val="visible"/>
                                      </p:to>
                                    </p:set>
                                    <p:animEffect transition="in" filter="fade">
                                      <p:cBhvr>
                                        <p:cTn id="23" dur="20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umsplatzhalter 3"/>
          <p:cNvSpPr>
            <a:spLocks noGrp="1"/>
          </p:cNvSpPr>
          <p:nvPr>
            <p:ph type="dt" sz="quarter" idx="10"/>
          </p:nvPr>
        </p:nvSpPr>
        <p:spPr>
          <a:noFill/>
        </p:spPr>
        <p:txBody>
          <a:bodyPr/>
          <a:lstStyle/>
          <a:p>
            <a:fld id="{5C4A709C-0637-4EC4-A3E5-4E9149F2594A}" type="datetime1">
              <a:rPr lang="de-DE" smtClean="0"/>
              <a:pPr/>
              <a:t>04.11.2023</a:t>
            </a:fld>
            <a:endParaRPr lang="de-DE" smtClean="0"/>
          </a:p>
        </p:txBody>
      </p:sp>
      <p:sp>
        <p:nvSpPr>
          <p:cNvPr id="55299" name="Fußzeilenplatzhalter 4"/>
          <p:cNvSpPr>
            <a:spLocks noGrp="1"/>
          </p:cNvSpPr>
          <p:nvPr>
            <p:ph type="ftr" sz="quarter" idx="11"/>
          </p:nvPr>
        </p:nvSpPr>
        <p:spPr>
          <a:noFill/>
        </p:spPr>
        <p:txBody>
          <a:bodyPr/>
          <a:lstStyle/>
          <a:p>
            <a:r>
              <a:rPr lang="de-DE" smtClean="0"/>
              <a:t>GESCHICHTE POLITISCHER IDEEN - © Thomas Knob 2007</a:t>
            </a:r>
          </a:p>
        </p:txBody>
      </p:sp>
      <p:sp>
        <p:nvSpPr>
          <p:cNvPr id="55300" name="Foliennummernplatzhalter 5"/>
          <p:cNvSpPr>
            <a:spLocks noGrp="1"/>
          </p:cNvSpPr>
          <p:nvPr>
            <p:ph type="sldNum" sz="quarter" idx="12"/>
          </p:nvPr>
        </p:nvSpPr>
        <p:spPr>
          <a:noFill/>
        </p:spPr>
        <p:txBody>
          <a:bodyPr/>
          <a:lstStyle/>
          <a:p>
            <a:fld id="{12C1817D-1BBA-47DB-A869-ED2C57C06F57}" type="slidenum">
              <a:rPr lang="de-DE" smtClean="0"/>
              <a:pPr/>
              <a:t>51</a:t>
            </a:fld>
            <a:r>
              <a:rPr lang="de-DE" smtClean="0"/>
              <a:t>/82</a:t>
            </a:r>
          </a:p>
        </p:txBody>
      </p:sp>
      <p:sp>
        <p:nvSpPr>
          <p:cNvPr id="55301" name="Rectangle 2"/>
          <p:cNvSpPr>
            <a:spLocks noGrp="1" noChangeArrowheads="1"/>
          </p:cNvSpPr>
          <p:nvPr>
            <p:ph type="title"/>
          </p:nvPr>
        </p:nvSpPr>
        <p:spPr>
          <a:xfrm>
            <a:off x="0" y="115888"/>
            <a:ext cx="9144000" cy="1152525"/>
          </a:xfrm>
        </p:spPr>
        <p:txBody>
          <a:bodyPr/>
          <a:lstStyle/>
          <a:p>
            <a:pPr eaLnBrk="1" hangingPunct="1"/>
            <a:r>
              <a:rPr lang="de-DE" sz="3200" smtClean="0"/>
              <a:t>Politische Ideen (27): 19. Jh. (Liberalismus 2)</a:t>
            </a:r>
          </a:p>
        </p:txBody>
      </p:sp>
      <p:sp>
        <p:nvSpPr>
          <p:cNvPr id="143363" name="Rectangle 3"/>
          <p:cNvSpPr>
            <a:spLocks noGrp="1" noChangeArrowheads="1"/>
          </p:cNvSpPr>
          <p:nvPr>
            <p:ph type="body" idx="1"/>
          </p:nvPr>
        </p:nvSpPr>
        <p:spPr>
          <a:xfrm>
            <a:off x="179388" y="1296988"/>
            <a:ext cx="8785225" cy="5084762"/>
          </a:xfrm>
        </p:spPr>
        <p:txBody>
          <a:bodyPr/>
          <a:lstStyle/>
          <a:p>
            <a:pPr marL="0" indent="0" eaLnBrk="1" hangingPunct="1">
              <a:lnSpc>
                <a:spcPct val="90000"/>
              </a:lnSpc>
              <a:buFontTx/>
              <a:buNone/>
              <a:tabLst>
                <a:tab pos="185738" algn="l"/>
                <a:tab pos="1073150" algn="l"/>
              </a:tabLst>
            </a:pPr>
            <a:r>
              <a:rPr lang="de-DE" smtClean="0"/>
              <a:t>Aus liberalen Motiven entstand der </a:t>
            </a:r>
            <a:r>
              <a:rPr lang="de-DE" b="1" i="1" smtClean="0"/>
              <a:t>Utilitarismus</a:t>
            </a:r>
            <a:r>
              <a:rPr lang="de-DE" smtClean="0"/>
              <a:t>, der nach der 1755 von Francis Hutcheson vorweggenommenen Formulie-rung </a:t>
            </a:r>
            <a:r>
              <a:rPr lang="de-DE" i="1" smtClean="0"/>
              <a:t>„die größte Beglückung für die größte Anzahl“</a:t>
            </a:r>
            <a:r>
              <a:rPr lang="de-DE" smtClean="0"/>
              <a:t> anstrebt. </a:t>
            </a:r>
          </a:p>
          <a:p>
            <a:pPr marL="0" indent="0" eaLnBrk="1" hangingPunct="1">
              <a:lnSpc>
                <a:spcPct val="90000"/>
              </a:lnSpc>
              <a:buFontTx/>
              <a:buNone/>
              <a:tabLst>
                <a:tab pos="185738" algn="l"/>
                <a:tab pos="1073150" algn="l"/>
              </a:tabLst>
            </a:pPr>
            <a:endParaRPr lang="de-DE" sz="900" i="1" smtClean="0"/>
          </a:p>
          <a:p>
            <a:pPr marL="0" indent="0" eaLnBrk="1" hangingPunct="1">
              <a:lnSpc>
                <a:spcPct val="90000"/>
              </a:lnSpc>
              <a:buFontTx/>
              <a:buNone/>
              <a:tabLst>
                <a:tab pos="185738" algn="l"/>
                <a:tab pos="1073150" algn="l"/>
              </a:tabLst>
            </a:pPr>
            <a:r>
              <a:rPr lang="de-DE" i="1" smtClean="0"/>
              <a:t>Die zwei wichtigsten Vertreter:</a:t>
            </a:r>
            <a:endParaRPr lang="de-DE" smtClean="0"/>
          </a:p>
          <a:p>
            <a:pPr marL="0" indent="0" eaLnBrk="1" hangingPunct="1">
              <a:lnSpc>
                <a:spcPct val="90000"/>
              </a:lnSpc>
              <a:tabLst>
                <a:tab pos="185738" algn="l"/>
                <a:tab pos="1073150" algn="l"/>
              </a:tabLst>
            </a:pPr>
            <a:r>
              <a:rPr lang="de-DE" b="1" i="1" smtClean="0"/>
              <a:t> J. Bentham:</a:t>
            </a:r>
            <a:r>
              <a:rPr lang="de-DE" smtClean="0"/>
              <a:t> staatliches Handeln sei nur dann gerechtfertigt, 	wenn es individuellem Nutzen diene. (Bentham erfand auch 	das kostengünstige Panopticon-Prinzip im Gefängnisbau, das 	1975 M. Foucault in </a:t>
            </a:r>
            <a:r>
              <a:rPr lang="de-DE" i="1" smtClean="0"/>
              <a:t>Überwachen und Strafen - Die Geburt 	des Gefängnisses</a:t>
            </a:r>
            <a:r>
              <a:rPr lang="de-DE" smtClean="0"/>
              <a:t> als Symbol der Disziplinargesellschaft gilt.)</a:t>
            </a:r>
          </a:p>
          <a:p>
            <a:pPr marL="0" indent="0" eaLnBrk="1" hangingPunct="1">
              <a:lnSpc>
                <a:spcPct val="90000"/>
              </a:lnSpc>
              <a:tabLst>
                <a:tab pos="185738" algn="l"/>
                <a:tab pos="1073150" algn="l"/>
              </a:tabLst>
            </a:pPr>
            <a:r>
              <a:rPr lang="de-DE" b="1" i="1" smtClean="0"/>
              <a:t> J. St. Mill:</a:t>
            </a:r>
            <a:r>
              <a:rPr lang="de-DE" smtClean="0"/>
              <a:t> will die individuelle Freiheit, die mit gesellschaftli-	chem Pluralismus (Meinungs-, Diskussionsfreiheit) über der 	Tyrannei der Masse stehe, stärker durch soziale Gleichheit er-	gänzen. Einmischungen des Staates seien nur erlaubt, wenn 	auf andere bezogene Handlungen deren Grenzen verletzen.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checkerboard(across)">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63">
                                            <p:txEl>
                                              <p:pRg st="2" end="2"/>
                                            </p:txEl>
                                          </p:spTgt>
                                        </p:tgtEl>
                                        <p:attrNameLst>
                                          <p:attrName>style.visibility</p:attrName>
                                        </p:attrNameLst>
                                      </p:cBhvr>
                                      <p:to>
                                        <p:strVal val="visible"/>
                                      </p:to>
                                    </p:set>
                                    <p:anim calcmode="lin" valueType="num">
                                      <p:cBhvr additive="base">
                                        <p:cTn id="12"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3363">
                                            <p:txEl>
                                              <p:pRg st="3" end="3"/>
                                            </p:txEl>
                                          </p:spTgt>
                                        </p:tgtEl>
                                        <p:attrNameLst>
                                          <p:attrName>style.visibility</p:attrName>
                                        </p:attrNameLst>
                                      </p:cBhvr>
                                      <p:to>
                                        <p:strVal val="visible"/>
                                      </p:to>
                                    </p:set>
                                    <p:animEffect transition="in" filter="fade">
                                      <p:cBhvr>
                                        <p:cTn id="18" dur="2000"/>
                                        <p:tgtEl>
                                          <p:spTgt spid="14336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363">
                                            <p:txEl>
                                              <p:pRg st="4" end="4"/>
                                            </p:txEl>
                                          </p:spTgt>
                                        </p:tgtEl>
                                        <p:attrNameLst>
                                          <p:attrName>style.visibility</p:attrName>
                                        </p:attrNameLst>
                                      </p:cBhvr>
                                      <p:to>
                                        <p:strVal val="visible"/>
                                      </p:to>
                                    </p:set>
                                    <p:animEffect transition="in" filter="fade">
                                      <p:cBhvr>
                                        <p:cTn id="23" dur="2000"/>
                                        <p:tgtEl>
                                          <p:spTgt spid="143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umsplatzhalter 5"/>
          <p:cNvSpPr>
            <a:spLocks noGrp="1"/>
          </p:cNvSpPr>
          <p:nvPr>
            <p:ph type="dt" sz="quarter" idx="10"/>
          </p:nvPr>
        </p:nvSpPr>
        <p:spPr>
          <a:noFill/>
        </p:spPr>
        <p:txBody>
          <a:bodyPr/>
          <a:lstStyle/>
          <a:p>
            <a:fld id="{4CC278D1-8BB9-464C-9B0E-A1864E5B24EA}" type="datetime1">
              <a:rPr lang="de-DE" smtClean="0"/>
              <a:pPr/>
              <a:t>04.11.2023</a:t>
            </a:fld>
            <a:endParaRPr lang="de-DE" smtClean="0"/>
          </a:p>
        </p:txBody>
      </p:sp>
      <p:sp>
        <p:nvSpPr>
          <p:cNvPr id="56323" name="Fußzeilenplatzhalter 6"/>
          <p:cNvSpPr>
            <a:spLocks noGrp="1"/>
          </p:cNvSpPr>
          <p:nvPr>
            <p:ph type="ftr" sz="quarter" idx="11"/>
          </p:nvPr>
        </p:nvSpPr>
        <p:spPr>
          <a:noFill/>
        </p:spPr>
        <p:txBody>
          <a:bodyPr/>
          <a:lstStyle/>
          <a:p>
            <a:r>
              <a:rPr lang="de-DE" smtClean="0"/>
              <a:t>GESCHICHTE POLITISCHER IDEEN - © Thomas Knob 2007</a:t>
            </a:r>
          </a:p>
        </p:txBody>
      </p:sp>
      <p:sp>
        <p:nvSpPr>
          <p:cNvPr id="56324" name="Foliennummernplatzhalter 7"/>
          <p:cNvSpPr>
            <a:spLocks noGrp="1"/>
          </p:cNvSpPr>
          <p:nvPr>
            <p:ph type="sldNum" sz="quarter" idx="12"/>
          </p:nvPr>
        </p:nvSpPr>
        <p:spPr>
          <a:noFill/>
        </p:spPr>
        <p:txBody>
          <a:bodyPr/>
          <a:lstStyle/>
          <a:p>
            <a:fld id="{BF897A60-28ED-40C5-AAEF-81953A9E10AC}" type="slidenum">
              <a:rPr lang="de-DE" smtClean="0"/>
              <a:pPr/>
              <a:t>52</a:t>
            </a:fld>
            <a:r>
              <a:rPr lang="de-DE" smtClean="0"/>
              <a:t>/82</a:t>
            </a:r>
          </a:p>
        </p:txBody>
      </p:sp>
      <p:sp>
        <p:nvSpPr>
          <p:cNvPr id="56325" name="Rectangle 2"/>
          <p:cNvSpPr>
            <a:spLocks noGrp="1" noChangeArrowheads="1"/>
          </p:cNvSpPr>
          <p:nvPr>
            <p:ph type="title"/>
          </p:nvPr>
        </p:nvSpPr>
        <p:spPr/>
        <p:txBody>
          <a:bodyPr/>
          <a:lstStyle/>
          <a:p>
            <a:pPr eaLnBrk="1" hangingPunct="1"/>
            <a:r>
              <a:rPr lang="de-DE" smtClean="0"/>
              <a:t>Politische Ideen (27): Bilder</a:t>
            </a:r>
          </a:p>
        </p:txBody>
      </p:sp>
      <p:sp>
        <p:nvSpPr>
          <p:cNvPr id="56326" name="Rectangle 3"/>
          <p:cNvSpPr>
            <a:spLocks noGrp="1" noChangeArrowheads="1"/>
          </p:cNvSpPr>
          <p:nvPr>
            <p:ph type="body" sz="half" idx="1"/>
          </p:nvPr>
        </p:nvSpPr>
        <p:spPr>
          <a:xfrm>
            <a:off x="0" y="5516563"/>
            <a:ext cx="9144000" cy="609600"/>
          </a:xfrm>
          <a:noFill/>
        </p:spPr>
        <p:txBody>
          <a:bodyPr anchor="b" anchorCtr="1"/>
          <a:lstStyle/>
          <a:p>
            <a:pPr marL="0" indent="0" eaLnBrk="1" hangingPunct="1">
              <a:lnSpc>
                <a:spcPct val="80000"/>
              </a:lnSpc>
              <a:buFontTx/>
              <a:buNone/>
            </a:pPr>
            <a:r>
              <a:rPr lang="de-DE" sz="1800" b="1" smtClean="0"/>
              <a:t>               Panoptikum                                Jeremy Bentham             John Stuart Mill</a:t>
            </a:r>
          </a:p>
          <a:p>
            <a:pPr marL="0" indent="0" eaLnBrk="1" hangingPunct="1">
              <a:lnSpc>
                <a:spcPct val="80000"/>
              </a:lnSpc>
              <a:buFontTx/>
              <a:buNone/>
            </a:pPr>
            <a:r>
              <a:rPr lang="de-DE" sz="1800" b="1" smtClean="0"/>
              <a:t>            Skizze von 1791                                 (1748-1832)                      (1806-1873)</a:t>
            </a:r>
          </a:p>
        </p:txBody>
      </p:sp>
      <p:pic>
        <p:nvPicPr>
          <p:cNvPr id="144392" name="Picture 8" descr="Panoptikum"/>
          <p:cNvPicPr>
            <a:picLocks noGrp="1" noChangeAspect="1" noChangeArrowheads="1"/>
          </p:cNvPicPr>
          <p:nvPr>
            <p:ph sz="quarter" idx="2"/>
          </p:nvPr>
        </p:nvPicPr>
        <p:blipFill>
          <a:blip r:embed="rId3" cstate="print"/>
          <a:srcRect/>
          <a:stretch>
            <a:fillRect/>
          </a:stretch>
        </p:blipFill>
        <p:spPr>
          <a:xfrm>
            <a:off x="69850" y="1484313"/>
            <a:ext cx="3781425" cy="3889375"/>
          </a:xfrm>
          <a:noFill/>
        </p:spPr>
      </p:pic>
      <p:pic>
        <p:nvPicPr>
          <p:cNvPr id="144394" name="Picture 10" descr="Bentham"/>
          <p:cNvPicPr>
            <a:picLocks noGrp="1" noChangeAspect="1" noChangeArrowheads="1"/>
          </p:cNvPicPr>
          <p:nvPr>
            <p:ph sz="quarter" idx="3"/>
          </p:nvPr>
        </p:nvPicPr>
        <p:blipFill>
          <a:blip r:embed="rId4" cstate="print"/>
          <a:srcRect/>
          <a:stretch>
            <a:fillRect/>
          </a:stretch>
        </p:blipFill>
        <p:spPr>
          <a:xfrm>
            <a:off x="4059238" y="1484313"/>
            <a:ext cx="2744787" cy="3889375"/>
          </a:xfrm>
          <a:noFill/>
        </p:spPr>
      </p:pic>
      <p:pic>
        <p:nvPicPr>
          <p:cNvPr id="144397" name="Picture 13" descr="Mill"/>
          <p:cNvPicPr>
            <a:picLocks noChangeAspect="1" noChangeArrowheads="1"/>
          </p:cNvPicPr>
          <p:nvPr/>
        </p:nvPicPr>
        <p:blipFill>
          <a:blip r:embed="rId5" cstate="print"/>
          <a:srcRect/>
          <a:stretch>
            <a:fillRect/>
          </a:stretch>
        </p:blipFill>
        <p:spPr bwMode="auto">
          <a:xfrm>
            <a:off x="7007225" y="1484313"/>
            <a:ext cx="2028825" cy="3890962"/>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4392"/>
                                        </p:tgtEl>
                                        <p:attrNameLst>
                                          <p:attrName>style.visibility</p:attrName>
                                        </p:attrNameLst>
                                      </p:cBhvr>
                                      <p:to>
                                        <p:strVal val="visible"/>
                                      </p:to>
                                    </p:set>
                                    <p:animEffect transition="in" filter="wedge">
                                      <p:cBhvr>
                                        <p:cTn id="7" dur="2000"/>
                                        <p:tgtEl>
                                          <p:spTgt spid="14439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44394"/>
                                        </p:tgtEl>
                                        <p:attrNameLst>
                                          <p:attrName>style.visibility</p:attrName>
                                        </p:attrNameLst>
                                      </p:cBhvr>
                                      <p:to>
                                        <p:strVal val="visible"/>
                                      </p:to>
                                    </p:set>
                                    <p:animEffect transition="in" filter="wedge">
                                      <p:cBhvr>
                                        <p:cTn id="12" dur="2000"/>
                                        <p:tgtEl>
                                          <p:spTgt spid="14439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44397"/>
                                        </p:tgtEl>
                                        <p:attrNameLst>
                                          <p:attrName>style.visibility</p:attrName>
                                        </p:attrNameLst>
                                      </p:cBhvr>
                                      <p:to>
                                        <p:strVal val="visible"/>
                                      </p:to>
                                    </p:set>
                                    <p:animEffect transition="in" filter="wedge">
                                      <p:cBhvr>
                                        <p:cTn id="17" dur="2000"/>
                                        <p:tgtEl>
                                          <p:spTgt spid="144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umsplatzhalter 3"/>
          <p:cNvSpPr>
            <a:spLocks noGrp="1"/>
          </p:cNvSpPr>
          <p:nvPr>
            <p:ph type="dt" sz="quarter" idx="10"/>
          </p:nvPr>
        </p:nvSpPr>
        <p:spPr>
          <a:noFill/>
        </p:spPr>
        <p:txBody>
          <a:bodyPr/>
          <a:lstStyle/>
          <a:p>
            <a:fld id="{A8B911DC-5484-44A3-A367-7101C8BF682C}" type="datetime1">
              <a:rPr lang="de-DE" smtClean="0"/>
              <a:pPr/>
              <a:t>04.11.2023</a:t>
            </a:fld>
            <a:endParaRPr lang="de-DE" smtClean="0"/>
          </a:p>
        </p:txBody>
      </p:sp>
      <p:sp>
        <p:nvSpPr>
          <p:cNvPr id="57347" name="Fußzeilenplatzhalter 4"/>
          <p:cNvSpPr>
            <a:spLocks noGrp="1"/>
          </p:cNvSpPr>
          <p:nvPr>
            <p:ph type="ftr" sz="quarter" idx="11"/>
          </p:nvPr>
        </p:nvSpPr>
        <p:spPr>
          <a:noFill/>
        </p:spPr>
        <p:txBody>
          <a:bodyPr/>
          <a:lstStyle/>
          <a:p>
            <a:r>
              <a:rPr lang="de-DE" smtClean="0"/>
              <a:t>GESCHICHTE POLITISCHER IDEEN - © Thomas Knob 2007</a:t>
            </a:r>
          </a:p>
        </p:txBody>
      </p:sp>
      <p:sp>
        <p:nvSpPr>
          <p:cNvPr id="57348" name="Foliennummernplatzhalter 5"/>
          <p:cNvSpPr>
            <a:spLocks noGrp="1"/>
          </p:cNvSpPr>
          <p:nvPr>
            <p:ph type="sldNum" sz="quarter" idx="12"/>
          </p:nvPr>
        </p:nvSpPr>
        <p:spPr>
          <a:noFill/>
        </p:spPr>
        <p:txBody>
          <a:bodyPr/>
          <a:lstStyle/>
          <a:p>
            <a:fld id="{F0D0B35C-8FC0-4D5B-8419-220220CA5926}" type="slidenum">
              <a:rPr lang="de-DE" smtClean="0"/>
              <a:pPr/>
              <a:t>53</a:t>
            </a:fld>
            <a:r>
              <a:rPr lang="de-DE" smtClean="0"/>
              <a:t>/82</a:t>
            </a:r>
          </a:p>
        </p:txBody>
      </p:sp>
      <p:sp>
        <p:nvSpPr>
          <p:cNvPr id="57349" name="Rectangle 2"/>
          <p:cNvSpPr>
            <a:spLocks noGrp="1" noChangeArrowheads="1"/>
          </p:cNvSpPr>
          <p:nvPr>
            <p:ph type="title"/>
          </p:nvPr>
        </p:nvSpPr>
        <p:spPr>
          <a:xfrm>
            <a:off x="0" y="115888"/>
            <a:ext cx="9144000" cy="1152525"/>
          </a:xfrm>
        </p:spPr>
        <p:txBody>
          <a:bodyPr/>
          <a:lstStyle/>
          <a:p>
            <a:pPr eaLnBrk="1" hangingPunct="1"/>
            <a:r>
              <a:rPr lang="de-DE" sz="3200" smtClean="0"/>
              <a:t>Politische Ideen (28): 19. Jh. (Konservatismus)</a:t>
            </a:r>
          </a:p>
        </p:txBody>
      </p:sp>
      <p:sp>
        <p:nvSpPr>
          <p:cNvPr id="147459" name="Rectangle 3"/>
          <p:cNvSpPr>
            <a:spLocks noGrp="1" noChangeArrowheads="1"/>
          </p:cNvSpPr>
          <p:nvPr>
            <p:ph type="body" idx="1"/>
          </p:nvPr>
        </p:nvSpPr>
        <p:spPr>
          <a:xfrm>
            <a:off x="107950" y="1341438"/>
            <a:ext cx="8964613" cy="5184775"/>
          </a:xfrm>
        </p:spPr>
        <p:txBody>
          <a:bodyPr/>
          <a:lstStyle/>
          <a:p>
            <a:pPr marL="0" indent="0" eaLnBrk="1" hangingPunct="1">
              <a:lnSpc>
                <a:spcPct val="90000"/>
              </a:lnSpc>
              <a:buFontTx/>
              <a:buNone/>
              <a:tabLst>
                <a:tab pos="185738" algn="l"/>
                <a:tab pos="1073150" algn="l"/>
              </a:tabLst>
            </a:pPr>
            <a:r>
              <a:rPr lang="de-DE" smtClean="0"/>
              <a:t>Parallel zum Liberalismus entsteht der</a:t>
            </a:r>
            <a:r>
              <a:rPr lang="de-DE" b="1" i="1" smtClean="0"/>
              <a:t> Konservati(vi)smus:</a:t>
            </a:r>
          </a:p>
          <a:p>
            <a:pPr marL="0" indent="0" eaLnBrk="1" hangingPunct="1">
              <a:lnSpc>
                <a:spcPct val="90000"/>
              </a:lnSpc>
              <a:buFontTx/>
              <a:buChar char="-"/>
              <a:tabLst>
                <a:tab pos="185738" algn="l"/>
                <a:tab pos="1073150" algn="l"/>
              </a:tabLst>
            </a:pPr>
            <a:r>
              <a:rPr lang="de-DE" smtClean="0"/>
              <a:t> im Rückgriff auf </a:t>
            </a:r>
            <a:r>
              <a:rPr lang="de-DE" b="1" smtClean="0"/>
              <a:t>E. Burke: </a:t>
            </a:r>
            <a:r>
              <a:rPr lang="de-DE" smtClean="0"/>
              <a:t>kritisiert vom pragmatisch-evolutio-	när-konstitutionell-gewaltenteilend-englischen Gesichtspunkt 	aus die franz. Revolution, die zu schnell, mit den falschen Mit-	teln und falschen Maßstäben durchgeführt worden sei,</a:t>
            </a:r>
          </a:p>
          <a:p>
            <a:pPr marL="0" indent="0" eaLnBrk="1" hangingPunct="1">
              <a:lnSpc>
                <a:spcPct val="90000"/>
              </a:lnSpc>
              <a:buFontTx/>
              <a:buChar char="-"/>
              <a:tabLst>
                <a:tab pos="185738" algn="l"/>
                <a:tab pos="1073150" algn="l"/>
              </a:tabLst>
            </a:pPr>
            <a:r>
              <a:rPr lang="de-DE" smtClean="0"/>
              <a:t> und </a:t>
            </a:r>
            <a:r>
              <a:rPr lang="de-DE" b="1" smtClean="0"/>
              <a:t>A. de Tocqueville:</a:t>
            </a:r>
            <a:r>
              <a:rPr lang="de-DE" smtClean="0"/>
              <a:t> („Begründer der vgl. Politikwissen-	schaft“) untersucht nach einer Studienreise die amerikanischen 	Demokratie im Hinblick auf Gleichheit – für ihn ihr zentrales 	Merkmal; seine Ausweitung sei individualitätsbedrohend. (Ple-	biszitäre) Demokratie habe Probleme bei der Verfolgung lang-	fristiger Ziele und vernichte bei Übertreibung erstrebte Freiheit.</a:t>
            </a:r>
          </a:p>
          <a:p>
            <a:pPr marL="0" indent="0" eaLnBrk="1" hangingPunct="1">
              <a:lnSpc>
                <a:spcPct val="90000"/>
              </a:lnSpc>
              <a:buFontTx/>
              <a:buNone/>
              <a:tabLst>
                <a:tab pos="185738" algn="l"/>
                <a:tab pos="1073150" algn="l"/>
              </a:tabLst>
            </a:pPr>
            <a:r>
              <a:rPr lang="de-DE" i="1" smtClean="0"/>
              <a:t>	Zwei Ausprägungsformen:</a:t>
            </a:r>
            <a:endParaRPr lang="de-DE" smtClean="0"/>
          </a:p>
          <a:p>
            <a:pPr marL="0" indent="0" eaLnBrk="1" hangingPunct="1">
              <a:lnSpc>
                <a:spcPct val="90000"/>
              </a:lnSpc>
              <a:tabLst>
                <a:tab pos="185738" algn="l"/>
                <a:tab pos="1073150" algn="l"/>
              </a:tabLst>
            </a:pPr>
            <a:r>
              <a:rPr lang="de-DE" b="1" i="1" smtClean="0"/>
              <a:t> Strukturkonservatismus</a:t>
            </a:r>
            <a:r>
              <a:rPr lang="de-DE" smtClean="0"/>
              <a:t> (Bewahrung politischer Ordnung)</a:t>
            </a:r>
          </a:p>
          <a:p>
            <a:pPr marL="0" indent="0" eaLnBrk="1" hangingPunct="1">
              <a:lnSpc>
                <a:spcPct val="90000"/>
              </a:lnSpc>
              <a:tabLst>
                <a:tab pos="185738" algn="l"/>
                <a:tab pos="1073150" algn="l"/>
              </a:tabLst>
            </a:pPr>
            <a:r>
              <a:rPr lang="de-DE" b="1" i="1" smtClean="0"/>
              <a:t> Wertekonservatismus</a:t>
            </a:r>
            <a:r>
              <a:rPr lang="de-DE" smtClean="0"/>
              <a:t> (Bewahrung gesellschaftlicher Werte)</a:t>
            </a:r>
            <a:endParaRPr lang="de-DE" b="1" i="1" smtClean="0"/>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checkerboard(across)">
                                      <p:cBhvr>
                                        <p:cTn id="7" dur="500"/>
                                        <p:tgtEl>
                                          <p:spTgt spid="147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checkerboard(across)">
                                      <p:cBhvr>
                                        <p:cTn id="12" dur="500"/>
                                        <p:tgtEl>
                                          <p:spTgt spid="147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checkerboard(across)">
                                      <p:cBhvr>
                                        <p:cTn id="17" dur="500"/>
                                        <p:tgtEl>
                                          <p:spTgt spid="147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7459">
                                            <p:txEl>
                                              <p:pRg st="3" end="3"/>
                                            </p:txEl>
                                          </p:spTgt>
                                        </p:tgtEl>
                                        <p:attrNameLst>
                                          <p:attrName>style.visibility</p:attrName>
                                        </p:attrNameLst>
                                      </p:cBhvr>
                                      <p:to>
                                        <p:strVal val="visible"/>
                                      </p:to>
                                    </p:set>
                                    <p:anim calcmode="lin" valueType="num">
                                      <p:cBhvr additive="base">
                                        <p:cTn id="22" dur="5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7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7459">
                                            <p:txEl>
                                              <p:pRg st="4" end="4"/>
                                            </p:txEl>
                                          </p:spTgt>
                                        </p:tgtEl>
                                        <p:attrNameLst>
                                          <p:attrName>style.visibility</p:attrName>
                                        </p:attrNameLst>
                                      </p:cBhvr>
                                      <p:to>
                                        <p:strVal val="visible"/>
                                      </p:to>
                                    </p:set>
                                    <p:animEffect transition="in" filter="fade">
                                      <p:cBhvr>
                                        <p:cTn id="28" dur="2000"/>
                                        <p:tgtEl>
                                          <p:spTgt spid="14745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7459">
                                            <p:txEl>
                                              <p:pRg st="5" end="5"/>
                                            </p:txEl>
                                          </p:spTgt>
                                        </p:tgtEl>
                                        <p:attrNameLst>
                                          <p:attrName>style.visibility</p:attrName>
                                        </p:attrNameLst>
                                      </p:cBhvr>
                                      <p:to>
                                        <p:strVal val="visible"/>
                                      </p:to>
                                    </p:set>
                                    <p:animEffect transition="in" filter="fade">
                                      <p:cBhvr>
                                        <p:cTn id="33" dur="2000"/>
                                        <p:tgtEl>
                                          <p:spTgt spid="147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umsplatzhalter 5"/>
          <p:cNvSpPr>
            <a:spLocks noGrp="1"/>
          </p:cNvSpPr>
          <p:nvPr>
            <p:ph type="dt" sz="quarter" idx="10"/>
          </p:nvPr>
        </p:nvSpPr>
        <p:spPr>
          <a:noFill/>
        </p:spPr>
        <p:txBody>
          <a:bodyPr/>
          <a:lstStyle/>
          <a:p>
            <a:fld id="{3C2ACC24-8292-4E86-B90A-7693C7A15155}" type="datetime1">
              <a:rPr lang="de-DE" smtClean="0"/>
              <a:pPr/>
              <a:t>04.11.2023</a:t>
            </a:fld>
            <a:endParaRPr lang="de-DE" smtClean="0"/>
          </a:p>
        </p:txBody>
      </p:sp>
      <p:sp>
        <p:nvSpPr>
          <p:cNvPr id="58371" name="Fußzeilenplatzhalter 6"/>
          <p:cNvSpPr>
            <a:spLocks noGrp="1"/>
          </p:cNvSpPr>
          <p:nvPr>
            <p:ph type="ftr" sz="quarter" idx="11"/>
          </p:nvPr>
        </p:nvSpPr>
        <p:spPr>
          <a:noFill/>
        </p:spPr>
        <p:txBody>
          <a:bodyPr/>
          <a:lstStyle/>
          <a:p>
            <a:r>
              <a:rPr lang="de-DE" smtClean="0"/>
              <a:t>GESCHICHTE POLITISCHER IDEEN - © Thomas Knob 2007</a:t>
            </a:r>
          </a:p>
        </p:txBody>
      </p:sp>
      <p:sp>
        <p:nvSpPr>
          <p:cNvPr id="58372" name="Foliennummernplatzhalter 7"/>
          <p:cNvSpPr>
            <a:spLocks noGrp="1"/>
          </p:cNvSpPr>
          <p:nvPr>
            <p:ph type="sldNum" sz="quarter" idx="12"/>
          </p:nvPr>
        </p:nvSpPr>
        <p:spPr>
          <a:noFill/>
        </p:spPr>
        <p:txBody>
          <a:bodyPr/>
          <a:lstStyle/>
          <a:p>
            <a:fld id="{404E2EFC-60E4-4A60-BFFC-359D825EE364}" type="slidenum">
              <a:rPr lang="de-DE" smtClean="0"/>
              <a:pPr/>
              <a:t>54</a:t>
            </a:fld>
            <a:r>
              <a:rPr lang="de-DE" smtClean="0"/>
              <a:t>/82</a:t>
            </a:r>
          </a:p>
        </p:txBody>
      </p:sp>
      <p:sp>
        <p:nvSpPr>
          <p:cNvPr id="58373" name="Rectangle 2"/>
          <p:cNvSpPr>
            <a:spLocks noGrp="1" noChangeArrowheads="1"/>
          </p:cNvSpPr>
          <p:nvPr>
            <p:ph type="title"/>
          </p:nvPr>
        </p:nvSpPr>
        <p:spPr/>
        <p:txBody>
          <a:bodyPr/>
          <a:lstStyle/>
          <a:p>
            <a:pPr eaLnBrk="1" hangingPunct="1"/>
            <a:r>
              <a:rPr lang="de-DE" smtClean="0"/>
              <a:t>Politische Ideen (28): Bilder</a:t>
            </a:r>
          </a:p>
        </p:txBody>
      </p:sp>
      <p:sp>
        <p:nvSpPr>
          <p:cNvPr id="58374" name="Rectangle 3"/>
          <p:cNvSpPr>
            <a:spLocks noGrp="1" noChangeArrowheads="1"/>
          </p:cNvSpPr>
          <p:nvPr>
            <p:ph type="body" sz="half" idx="1"/>
          </p:nvPr>
        </p:nvSpPr>
        <p:spPr>
          <a:xfrm>
            <a:off x="206375" y="5772150"/>
            <a:ext cx="8686800" cy="465138"/>
          </a:xfrm>
          <a:noFill/>
        </p:spPr>
        <p:txBody>
          <a:bodyPr anchor="b" anchorCtr="1"/>
          <a:lstStyle/>
          <a:p>
            <a:pPr marL="0" indent="0" eaLnBrk="1" hangingPunct="1">
              <a:buFontTx/>
              <a:buNone/>
            </a:pPr>
            <a:r>
              <a:rPr lang="de-DE" sz="1600" b="1" smtClean="0"/>
              <a:t>Edmund Burke (1729-1797)                             Alexis de Tocqueville (1805-1859) </a:t>
            </a:r>
          </a:p>
        </p:txBody>
      </p:sp>
      <p:pic>
        <p:nvPicPr>
          <p:cNvPr id="149512" name="Picture 8" descr="Burke"/>
          <p:cNvPicPr>
            <a:picLocks noGrp="1" noChangeAspect="1" noChangeArrowheads="1"/>
          </p:cNvPicPr>
          <p:nvPr>
            <p:ph sz="quarter" idx="2"/>
          </p:nvPr>
        </p:nvPicPr>
        <p:blipFill>
          <a:blip r:embed="rId3" cstate="print"/>
          <a:srcRect/>
          <a:stretch>
            <a:fillRect/>
          </a:stretch>
        </p:blipFill>
        <p:spPr>
          <a:xfrm>
            <a:off x="395288" y="1484313"/>
            <a:ext cx="3313112" cy="4321175"/>
          </a:xfrm>
          <a:noFill/>
        </p:spPr>
      </p:pic>
      <p:pic>
        <p:nvPicPr>
          <p:cNvPr id="149514" name="Picture 10" descr="Tocqueville"/>
          <p:cNvPicPr>
            <a:picLocks noGrp="1" noChangeAspect="1" noChangeArrowheads="1"/>
          </p:cNvPicPr>
          <p:nvPr>
            <p:ph sz="quarter" idx="3"/>
          </p:nvPr>
        </p:nvPicPr>
        <p:blipFill>
          <a:blip r:embed="rId4" cstate="print"/>
          <a:srcRect/>
          <a:stretch>
            <a:fillRect/>
          </a:stretch>
        </p:blipFill>
        <p:spPr>
          <a:xfrm>
            <a:off x="3995738" y="1484313"/>
            <a:ext cx="4968875" cy="4341812"/>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9512"/>
                                        </p:tgtEl>
                                        <p:attrNameLst>
                                          <p:attrName>style.visibility</p:attrName>
                                        </p:attrNameLst>
                                      </p:cBhvr>
                                      <p:to>
                                        <p:strVal val="visible"/>
                                      </p:to>
                                    </p:set>
                                    <p:animEffect transition="in" filter="wedge">
                                      <p:cBhvr>
                                        <p:cTn id="7" dur="2000"/>
                                        <p:tgtEl>
                                          <p:spTgt spid="1495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49514"/>
                                        </p:tgtEl>
                                        <p:attrNameLst>
                                          <p:attrName>style.visibility</p:attrName>
                                        </p:attrNameLst>
                                      </p:cBhvr>
                                      <p:to>
                                        <p:strVal val="visible"/>
                                      </p:to>
                                    </p:set>
                                    <p:animEffect transition="in" filter="wedge">
                                      <p:cBhvr>
                                        <p:cTn id="12" dur="2000"/>
                                        <p:tgtEl>
                                          <p:spTgt spid="149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Datumsplatzhalter 4"/>
          <p:cNvSpPr>
            <a:spLocks noGrp="1"/>
          </p:cNvSpPr>
          <p:nvPr>
            <p:ph type="dt" sz="quarter" idx="10"/>
          </p:nvPr>
        </p:nvSpPr>
        <p:spPr>
          <a:noFill/>
        </p:spPr>
        <p:txBody>
          <a:bodyPr/>
          <a:lstStyle/>
          <a:p>
            <a:fld id="{11C68CA4-6F07-4FE3-8654-5589066D445E}" type="datetime1">
              <a:rPr lang="de-DE" smtClean="0"/>
              <a:pPr/>
              <a:t>04.11.2023</a:t>
            </a:fld>
            <a:endParaRPr lang="de-DE" smtClean="0"/>
          </a:p>
        </p:txBody>
      </p:sp>
      <p:sp>
        <p:nvSpPr>
          <p:cNvPr id="59395" name="Fußzeilenplatzhalter 5"/>
          <p:cNvSpPr>
            <a:spLocks noGrp="1"/>
          </p:cNvSpPr>
          <p:nvPr>
            <p:ph type="ftr" sz="quarter" idx="11"/>
          </p:nvPr>
        </p:nvSpPr>
        <p:spPr>
          <a:noFill/>
        </p:spPr>
        <p:txBody>
          <a:bodyPr/>
          <a:lstStyle/>
          <a:p>
            <a:r>
              <a:rPr lang="de-DE" smtClean="0"/>
              <a:t>GESCHICHTE POLITISCHER IDEEN - © Thomas Knob 2007</a:t>
            </a:r>
          </a:p>
        </p:txBody>
      </p:sp>
      <p:sp>
        <p:nvSpPr>
          <p:cNvPr id="59396" name="Foliennummernplatzhalter 6"/>
          <p:cNvSpPr>
            <a:spLocks noGrp="1"/>
          </p:cNvSpPr>
          <p:nvPr>
            <p:ph type="sldNum" sz="quarter" idx="12"/>
          </p:nvPr>
        </p:nvSpPr>
        <p:spPr>
          <a:noFill/>
        </p:spPr>
        <p:txBody>
          <a:bodyPr/>
          <a:lstStyle/>
          <a:p>
            <a:fld id="{C61CC7B2-5B8B-4984-8BA0-37E05ECE430F}" type="slidenum">
              <a:rPr lang="de-DE" smtClean="0"/>
              <a:pPr/>
              <a:t>55</a:t>
            </a:fld>
            <a:r>
              <a:rPr lang="de-DE" smtClean="0"/>
              <a:t>/82</a:t>
            </a:r>
          </a:p>
        </p:txBody>
      </p:sp>
      <p:sp>
        <p:nvSpPr>
          <p:cNvPr id="59397" name="Rectangle 2"/>
          <p:cNvSpPr>
            <a:spLocks noGrp="1" noChangeArrowheads="1"/>
          </p:cNvSpPr>
          <p:nvPr>
            <p:ph type="title"/>
          </p:nvPr>
        </p:nvSpPr>
        <p:spPr/>
        <p:txBody>
          <a:bodyPr/>
          <a:lstStyle/>
          <a:p>
            <a:pPr eaLnBrk="1" hangingPunct="1"/>
            <a:r>
              <a:rPr lang="de-DE" smtClean="0"/>
              <a:t>Politische Ideen (26-28): Vergleich</a:t>
            </a:r>
          </a:p>
        </p:txBody>
      </p:sp>
      <p:sp>
        <p:nvSpPr>
          <p:cNvPr id="148483" name="Rectangle 3"/>
          <p:cNvSpPr>
            <a:spLocks noGrp="1" noChangeArrowheads="1"/>
          </p:cNvSpPr>
          <p:nvPr>
            <p:ph type="body" sz="half" idx="1"/>
          </p:nvPr>
        </p:nvSpPr>
        <p:spPr>
          <a:xfrm>
            <a:off x="323850" y="1412875"/>
            <a:ext cx="8820150" cy="4713288"/>
          </a:xfrm>
        </p:spPr>
        <p:txBody>
          <a:bodyPr/>
          <a:lstStyle/>
          <a:p>
            <a:pPr marL="0" indent="0" eaLnBrk="1" hangingPunct="1">
              <a:lnSpc>
                <a:spcPct val="80000"/>
              </a:lnSpc>
              <a:buFontTx/>
              <a:buNone/>
            </a:pPr>
            <a:r>
              <a:rPr lang="de-DE" smtClean="0"/>
              <a:t>Die folgende Tabelle listet die (tw. vereinbaren) Forderungen von Liberalismus und Konservativismus nebeneinander auf:</a:t>
            </a:r>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smtClean="0"/>
          </a:p>
          <a:p>
            <a:pPr marL="0" indent="0" eaLnBrk="1" hangingPunct="1">
              <a:lnSpc>
                <a:spcPct val="80000"/>
              </a:lnSpc>
              <a:buFontTx/>
              <a:buNone/>
            </a:pPr>
            <a:endParaRPr lang="de-DE" b="1" smtClean="0"/>
          </a:p>
        </p:txBody>
      </p:sp>
      <p:graphicFrame>
        <p:nvGraphicFramePr>
          <p:cNvPr id="148537" name="Group 57"/>
          <p:cNvGraphicFramePr>
            <a:graphicFrameLocks noGrp="1"/>
          </p:cNvGraphicFramePr>
          <p:nvPr>
            <p:ph sz="half" idx="2"/>
          </p:nvPr>
        </p:nvGraphicFramePr>
        <p:xfrm>
          <a:off x="322263" y="2239963"/>
          <a:ext cx="8497887" cy="4068763"/>
        </p:xfrm>
        <a:graphic>
          <a:graphicData uri="http://schemas.openxmlformats.org/drawingml/2006/table">
            <a:tbl>
              <a:tblPr/>
              <a:tblGrid>
                <a:gridCol w="4248150"/>
                <a:gridCol w="4249737"/>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Liberalismus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1" u="none" strike="noStrike" cap="none" normalizeH="0" baseline="0" smtClean="0">
                          <a:ln>
                            <a:noFill/>
                          </a:ln>
                          <a:solidFill>
                            <a:schemeClr val="tx1"/>
                          </a:solidFill>
                          <a:effectLst/>
                          <a:latin typeface="Arial" charset="0"/>
                        </a:rPr>
                        <a:t>Konservativismus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Konstitutionelle Ordnung</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Evolution statt Revolution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Demokratischer Verfassungsstaat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Verteidigung der Strukturen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Gewaltenteilung</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Traditionsverbundenheit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Trennung von Kirche und Staat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Vorgegebene göttliche Ordnung</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Diskussionsfreiheit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Antimodernismus, -progressismus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Freier Handel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Demokratiekritik (nicht -verwerfung)</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Individuelle Freiheit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Wertebewusstheit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Effect transition="in" filter="checkerboard(across)">
                                      <p:cBhvr>
                                        <p:cTn id="7" dur="500"/>
                                        <p:tgtEl>
                                          <p:spTgt spid="148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537"/>
                                        </p:tgtEl>
                                        <p:attrNameLst>
                                          <p:attrName>style.visibility</p:attrName>
                                        </p:attrNameLst>
                                      </p:cBhvr>
                                      <p:to>
                                        <p:strVal val="visible"/>
                                      </p:to>
                                    </p:set>
                                    <p:animEffect transition="in" filter="fade">
                                      <p:cBhvr>
                                        <p:cTn id="12" dur="2000"/>
                                        <p:tgtEl>
                                          <p:spTgt spid="148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umsplatzhalter 3"/>
          <p:cNvSpPr>
            <a:spLocks noGrp="1"/>
          </p:cNvSpPr>
          <p:nvPr>
            <p:ph type="dt" sz="quarter" idx="10"/>
          </p:nvPr>
        </p:nvSpPr>
        <p:spPr>
          <a:noFill/>
        </p:spPr>
        <p:txBody>
          <a:bodyPr/>
          <a:lstStyle/>
          <a:p>
            <a:fld id="{EA7C3403-9AE1-40AA-ACC0-F823E682ABEC}" type="datetime1">
              <a:rPr lang="de-DE" smtClean="0"/>
              <a:pPr/>
              <a:t>04.11.2023</a:t>
            </a:fld>
            <a:endParaRPr lang="de-DE" smtClean="0"/>
          </a:p>
        </p:txBody>
      </p:sp>
      <p:sp>
        <p:nvSpPr>
          <p:cNvPr id="60419" name="Fußzeilenplatzhalter 4"/>
          <p:cNvSpPr>
            <a:spLocks noGrp="1"/>
          </p:cNvSpPr>
          <p:nvPr>
            <p:ph type="ftr" sz="quarter" idx="11"/>
          </p:nvPr>
        </p:nvSpPr>
        <p:spPr>
          <a:noFill/>
        </p:spPr>
        <p:txBody>
          <a:bodyPr/>
          <a:lstStyle/>
          <a:p>
            <a:r>
              <a:rPr lang="de-DE" smtClean="0"/>
              <a:t>GESCHICHTE POLITISCHER IDEEN - © Thomas Knob 2007</a:t>
            </a:r>
          </a:p>
        </p:txBody>
      </p:sp>
      <p:sp>
        <p:nvSpPr>
          <p:cNvPr id="60420" name="Foliennummernplatzhalter 5"/>
          <p:cNvSpPr>
            <a:spLocks noGrp="1"/>
          </p:cNvSpPr>
          <p:nvPr>
            <p:ph type="sldNum" sz="quarter" idx="12"/>
          </p:nvPr>
        </p:nvSpPr>
        <p:spPr>
          <a:noFill/>
        </p:spPr>
        <p:txBody>
          <a:bodyPr/>
          <a:lstStyle/>
          <a:p>
            <a:fld id="{E319818A-AEB2-4D21-948E-7A1481D84F85}" type="slidenum">
              <a:rPr lang="de-DE" smtClean="0"/>
              <a:pPr/>
              <a:t>56</a:t>
            </a:fld>
            <a:r>
              <a:rPr lang="de-DE" smtClean="0"/>
              <a:t>/82</a:t>
            </a:r>
          </a:p>
        </p:txBody>
      </p:sp>
      <p:sp>
        <p:nvSpPr>
          <p:cNvPr id="60421" name="Rectangle 2"/>
          <p:cNvSpPr>
            <a:spLocks noGrp="1" noChangeArrowheads="1"/>
          </p:cNvSpPr>
          <p:nvPr>
            <p:ph type="title"/>
          </p:nvPr>
        </p:nvSpPr>
        <p:spPr>
          <a:xfrm>
            <a:off x="0" y="115888"/>
            <a:ext cx="9144000" cy="1152525"/>
          </a:xfrm>
        </p:spPr>
        <p:txBody>
          <a:bodyPr/>
          <a:lstStyle/>
          <a:p>
            <a:pPr eaLnBrk="1" hangingPunct="1"/>
            <a:r>
              <a:rPr lang="de-DE" smtClean="0"/>
              <a:t>Politische Ideen (29): 19. Jh. (Anarchie)</a:t>
            </a:r>
          </a:p>
        </p:txBody>
      </p:sp>
      <p:sp>
        <p:nvSpPr>
          <p:cNvPr id="165891" name="Rectangle 3"/>
          <p:cNvSpPr>
            <a:spLocks noGrp="1" noChangeArrowheads="1"/>
          </p:cNvSpPr>
          <p:nvPr>
            <p:ph type="body" idx="1"/>
          </p:nvPr>
        </p:nvSpPr>
        <p:spPr>
          <a:xfrm>
            <a:off x="179388" y="1268413"/>
            <a:ext cx="8785225" cy="5400675"/>
          </a:xfrm>
        </p:spPr>
        <p:txBody>
          <a:bodyPr/>
          <a:lstStyle/>
          <a:p>
            <a:pPr marL="0" indent="0" eaLnBrk="1" hangingPunct="1">
              <a:buFontTx/>
              <a:buNone/>
              <a:tabLst>
                <a:tab pos="185738" algn="l"/>
                <a:tab pos="1073150" algn="l"/>
              </a:tabLst>
            </a:pPr>
            <a:r>
              <a:rPr lang="de-DE" sz="2000" smtClean="0"/>
              <a:t>Als Gegenentwurf zu Monarchie und Demokratie greift das 19.Jh. auf das (kaum jemals realisierte) antike (erstmals von Xenophon so genannte) Konzept der </a:t>
            </a:r>
            <a:r>
              <a:rPr lang="de-DE" sz="2000" b="1" i="1" smtClean="0"/>
              <a:t>Anarchie</a:t>
            </a:r>
            <a:r>
              <a:rPr lang="de-DE" sz="2000" smtClean="0"/>
              <a:t> (= Herrschaftsfreiheit) zurück. Steht in gewisser Nähe zum Sozialismus (s. u.), begreift die Menschen aber als handelnde Individuen und lehnt daher die Betrachtung von Menschen als Masse ab.</a:t>
            </a:r>
          </a:p>
          <a:p>
            <a:pPr marL="0" indent="0" eaLnBrk="1" hangingPunct="1">
              <a:buFontTx/>
              <a:buNone/>
              <a:tabLst>
                <a:tab pos="185738" algn="l"/>
                <a:tab pos="1073150" algn="l"/>
              </a:tabLst>
            </a:pPr>
            <a:endParaRPr lang="de-DE" sz="500" smtClean="0"/>
          </a:p>
          <a:p>
            <a:pPr marL="0" indent="0" eaLnBrk="1" hangingPunct="1">
              <a:tabLst>
                <a:tab pos="185738" algn="l"/>
                <a:tab pos="1073150" algn="l"/>
              </a:tabLst>
            </a:pPr>
            <a:r>
              <a:rPr lang="de-DE" sz="2000" smtClean="0"/>
              <a:t> </a:t>
            </a:r>
            <a:r>
              <a:rPr lang="de-DE" sz="2000" b="1" i="1" smtClean="0"/>
              <a:t> Positionen:</a:t>
            </a:r>
            <a:r>
              <a:rPr lang="de-DE" sz="2000" smtClean="0"/>
              <a:t> Ablehnung jeglicher Hierarchie, Herrschaft und staatlicher 	Gewalt oder Organisation (Parteien), stattdessen Vertrauen in die Spon-	taneität der Massen. Der </a:t>
            </a:r>
            <a:r>
              <a:rPr lang="de-DE" sz="2000" b="1" i="1" smtClean="0"/>
              <a:t>Anarcho-Syndikalismus</a:t>
            </a:r>
            <a:r>
              <a:rPr lang="de-DE" sz="2000" smtClean="0"/>
              <a:t> strebt zusätzlich die 	direkte Aktion (z. B. Generalstreik, Aneignung von Produktionsmitteln) an.</a:t>
            </a:r>
            <a:endParaRPr lang="de-DE" sz="800" b="1" i="1" smtClean="0"/>
          </a:p>
          <a:p>
            <a:pPr marL="0" indent="0" eaLnBrk="1" hangingPunct="1">
              <a:tabLst>
                <a:tab pos="185738" algn="l"/>
                <a:tab pos="1073150" algn="l"/>
              </a:tabLst>
            </a:pPr>
            <a:r>
              <a:rPr lang="de-DE" sz="2000" b="1" i="1" smtClean="0"/>
              <a:t> Vertreter:</a:t>
            </a:r>
            <a:r>
              <a:rPr lang="de-DE" sz="2000" smtClean="0"/>
              <a:t> </a:t>
            </a:r>
            <a:r>
              <a:rPr lang="de-DE" sz="2000" b="1" smtClean="0"/>
              <a:t>P.-J. Proudhon</a:t>
            </a:r>
            <a:r>
              <a:rPr lang="de-DE" sz="2000" smtClean="0"/>
              <a:t> (lehnt als </a:t>
            </a:r>
            <a:r>
              <a:rPr lang="de-DE" sz="2000" i="1" smtClean="0"/>
              <a:t>„Mutualist“</a:t>
            </a:r>
            <a:r>
              <a:rPr lang="de-DE" sz="2000" smtClean="0"/>
              <a:t> jede staatliche Lenkung 	ab und vertraut der freiwilligen Gegenseitigkeit der Menschen und ökono-	misch - Motto „Eigentum ist Diebstahl!“ - der spontanen Warenproduktion), 	</a:t>
            </a:r>
            <a:r>
              <a:rPr lang="de-DE" sz="2000" b="1" smtClean="0"/>
              <a:t>M. A. Bakunin </a:t>
            </a:r>
            <a:r>
              <a:rPr lang="de-DE" sz="2000" smtClean="0"/>
              <a:t>(will einen antiautoritären Sozialismus und einen sozialre-	volutionären, „</a:t>
            </a:r>
            <a:r>
              <a:rPr lang="de-DE" sz="2000" i="1" smtClean="0"/>
              <a:t>kollektivistischen Anarchismus“</a:t>
            </a:r>
            <a:r>
              <a:rPr lang="de-DE" sz="2000" smtClean="0"/>
              <a:t> mit internationalem Bezug) 	und </a:t>
            </a:r>
            <a:r>
              <a:rPr lang="de-DE" sz="2000" b="1" smtClean="0"/>
              <a:t>P. A. Kropotkin</a:t>
            </a:r>
            <a:r>
              <a:rPr lang="de-DE" sz="2000" smtClean="0"/>
              <a:t> (der „anarchistische Fürst“ entwirft eine systemati-	sche und wissenschaftliche Theorie des kommunistischen Anarchismus).</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checkerboard(across)">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5891">
                                            <p:txEl>
                                              <p:pRg st="2" end="2"/>
                                            </p:txEl>
                                          </p:spTgt>
                                        </p:tgtEl>
                                        <p:attrNameLst>
                                          <p:attrName>style.visibility</p:attrName>
                                        </p:attrNameLst>
                                      </p:cBhvr>
                                      <p:to>
                                        <p:strVal val="visible"/>
                                      </p:to>
                                    </p:set>
                                    <p:anim calcmode="lin" valueType="num">
                                      <p:cBhvr additive="base">
                                        <p:cTn id="12" dur="500" fill="hold"/>
                                        <p:tgtEl>
                                          <p:spTgt spid="16589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5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5891">
                                            <p:txEl>
                                              <p:pRg st="3" end="3"/>
                                            </p:txEl>
                                          </p:spTgt>
                                        </p:tgtEl>
                                        <p:attrNameLst>
                                          <p:attrName>style.visibility</p:attrName>
                                        </p:attrNameLst>
                                      </p:cBhvr>
                                      <p:to>
                                        <p:strVal val="visible"/>
                                      </p:to>
                                    </p:set>
                                    <p:anim calcmode="lin" valueType="num">
                                      <p:cBhvr additive="base">
                                        <p:cTn id="18" dur="500" fill="hold"/>
                                        <p:tgtEl>
                                          <p:spTgt spid="16589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5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umsplatzhalter 5"/>
          <p:cNvSpPr>
            <a:spLocks noGrp="1"/>
          </p:cNvSpPr>
          <p:nvPr>
            <p:ph type="dt" sz="quarter" idx="10"/>
          </p:nvPr>
        </p:nvSpPr>
        <p:spPr>
          <a:noFill/>
        </p:spPr>
        <p:txBody>
          <a:bodyPr/>
          <a:lstStyle/>
          <a:p>
            <a:fld id="{F0CF087A-16B7-4A91-8597-E4DC2C9FC40D}" type="datetime1">
              <a:rPr lang="de-DE" smtClean="0"/>
              <a:pPr/>
              <a:t>04.11.2023</a:t>
            </a:fld>
            <a:endParaRPr lang="de-DE" smtClean="0"/>
          </a:p>
        </p:txBody>
      </p:sp>
      <p:sp>
        <p:nvSpPr>
          <p:cNvPr id="61443" name="Fußzeilenplatzhalter 6"/>
          <p:cNvSpPr>
            <a:spLocks noGrp="1"/>
          </p:cNvSpPr>
          <p:nvPr>
            <p:ph type="ftr" sz="quarter" idx="11"/>
          </p:nvPr>
        </p:nvSpPr>
        <p:spPr>
          <a:noFill/>
        </p:spPr>
        <p:txBody>
          <a:bodyPr/>
          <a:lstStyle/>
          <a:p>
            <a:r>
              <a:rPr lang="de-DE" smtClean="0"/>
              <a:t>GESCHICHTE POLITISCHER IDEEN - © Thomas Knob 2007</a:t>
            </a:r>
          </a:p>
        </p:txBody>
      </p:sp>
      <p:sp>
        <p:nvSpPr>
          <p:cNvPr id="61444" name="Foliennummernplatzhalter 7"/>
          <p:cNvSpPr>
            <a:spLocks noGrp="1"/>
          </p:cNvSpPr>
          <p:nvPr>
            <p:ph type="sldNum" sz="quarter" idx="12"/>
          </p:nvPr>
        </p:nvSpPr>
        <p:spPr>
          <a:noFill/>
        </p:spPr>
        <p:txBody>
          <a:bodyPr/>
          <a:lstStyle/>
          <a:p>
            <a:fld id="{0AEBF626-66E0-4455-B473-62D773A70900}" type="slidenum">
              <a:rPr lang="de-DE" smtClean="0"/>
              <a:pPr/>
              <a:t>57</a:t>
            </a:fld>
            <a:r>
              <a:rPr lang="de-DE" smtClean="0"/>
              <a:t>/82</a:t>
            </a:r>
          </a:p>
        </p:txBody>
      </p:sp>
      <p:sp>
        <p:nvSpPr>
          <p:cNvPr id="61445" name="Rectangle 2"/>
          <p:cNvSpPr>
            <a:spLocks noGrp="1" noChangeArrowheads="1"/>
          </p:cNvSpPr>
          <p:nvPr>
            <p:ph type="title"/>
          </p:nvPr>
        </p:nvSpPr>
        <p:spPr/>
        <p:txBody>
          <a:bodyPr/>
          <a:lstStyle/>
          <a:p>
            <a:pPr eaLnBrk="1" hangingPunct="1"/>
            <a:r>
              <a:rPr lang="de-DE" smtClean="0"/>
              <a:t>Politische Ideen (29): Bilder</a:t>
            </a:r>
          </a:p>
        </p:txBody>
      </p:sp>
      <p:sp>
        <p:nvSpPr>
          <p:cNvPr id="61446" name="Rectangle 3"/>
          <p:cNvSpPr>
            <a:spLocks noGrp="1" noChangeArrowheads="1"/>
          </p:cNvSpPr>
          <p:nvPr>
            <p:ph type="body" sz="half" idx="1"/>
          </p:nvPr>
        </p:nvSpPr>
        <p:spPr>
          <a:xfrm>
            <a:off x="-468313" y="5661025"/>
            <a:ext cx="10009188" cy="647700"/>
          </a:xfrm>
          <a:noFill/>
        </p:spPr>
        <p:txBody>
          <a:bodyPr anchor="b" anchorCtr="1"/>
          <a:lstStyle/>
          <a:p>
            <a:pPr marL="0" indent="0" eaLnBrk="1" hangingPunct="1">
              <a:lnSpc>
                <a:spcPct val="80000"/>
              </a:lnSpc>
              <a:buFontTx/>
              <a:buNone/>
            </a:pPr>
            <a:r>
              <a:rPr lang="de-DE" sz="1600" b="1" smtClean="0"/>
              <a:t>Pierre-Joseph Proudhon -  </a:t>
            </a:r>
            <a:r>
              <a:rPr lang="ru-RU" sz="1600" b="1" smtClean="0"/>
              <a:t>Михаил Александрович Бакунин</a:t>
            </a:r>
            <a:r>
              <a:rPr lang="de-DE" sz="1600" b="1" smtClean="0"/>
              <a:t> -  </a:t>
            </a:r>
            <a:r>
              <a:rPr lang="ru-RU" sz="1600" b="1" smtClean="0"/>
              <a:t>Пётр Алексеевич Кропоткин</a:t>
            </a:r>
            <a:endParaRPr lang="de-DE" sz="1600" b="1" smtClean="0"/>
          </a:p>
          <a:p>
            <a:pPr marL="0" indent="0" eaLnBrk="1" hangingPunct="1">
              <a:lnSpc>
                <a:spcPct val="80000"/>
              </a:lnSpc>
              <a:buFontTx/>
              <a:buNone/>
            </a:pPr>
            <a:r>
              <a:rPr lang="de-DE" sz="1600" b="1" smtClean="0"/>
              <a:t>           (1809-1865)                                 (1814-1876)                                       (1842-1921)</a:t>
            </a:r>
          </a:p>
        </p:txBody>
      </p:sp>
      <p:pic>
        <p:nvPicPr>
          <p:cNvPr id="166918" name="Picture 6" descr="Bakunin"/>
          <p:cNvPicPr>
            <a:picLocks noGrp="1" noChangeAspect="1" noChangeArrowheads="1"/>
          </p:cNvPicPr>
          <p:nvPr>
            <p:ph sz="quarter" idx="2"/>
          </p:nvPr>
        </p:nvPicPr>
        <p:blipFill>
          <a:blip r:embed="rId3" cstate="print"/>
          <a:srcRect/>
          <a:stretch>
            <a:fillRect/>
          </a:stretch>
        </p:blipFill>
        <p:spPr>
          <a:xfrm>
            <a:off x="3146425" y="1628775"/>
            <a:ext cx="3149600" cy="3959225"/>
          </a:xfrm>
          <a:noFill/>
        </p:spPr>
      </p:pic>
      <p:pic>
        <p:nvPicPr>
          <p:cNvPr id="166920" name="Picture 8" descr="Proudhon"/>
          <p:cNvPicPr>
            <a:picLocks noGrp="1" noChangeAspect="1" noChangeArrowheads="1"/>
          </p:cNvPicPr>
          <p:nvPr>
            <p:ph sz="quarter" idx="3"/>
          </p:nvPr>
        </p:nvPicPr>
        <p:blipFill>
          <a:blip r:embed="rId4" cstate="print"/>
          <a:srcRect/>
          <a:stretch>
            <a:fillRect/>
          </a:stretch>
        </p:blipFill>
        <p:spPr>
          <a:xfrm>
            <a:off x="114300" y="1628775"/>
            <a:ext cx="3089275" cy="3960813"/>
          </a:xfrm>
          <a:noFill/>
        </p:spPr>
      </p:pic>
      <p:pic>
        <p:nvPicPr>
          <p:cNvPr id="166922" name="Picture 10" descr="Kropotkin"/>
          <p:cNvPicPr>
            <a:picLocks noChangeAspect="1" noChangeArrowheads="1"/>
          </p:cNvPicPr>
          <p:nvPr/>
        </p:nvPicPr>
        <p:blipFill>
          <a:blip r:embed="rId5" cstate="print"/>
          <a:srcRect/>
          <a:stretch>
            <a:fillRect/>
          </a:stretch>
        </p:blipFill>
        <p:spPr bwMode="auto">
          <a:xfrm>
            <a:off x="6253163" y="1628775"/>
            <a:ext cx="2822575" cy="3960813"/>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6920"/>
                                        </p:tgtEl>
                                        <p:attrNameLst>
                                          <p:attrName>style.visibility</p:attrName>
                                        </p:attrNameLst>
                                      </p:cBhvr>
                                      <p:to>
                                        <p:strVal val="visible"/>
                                      </p:to>
                                    </p:set>
                                    <p:animEffect transition="in" filter="wedge">
                                      <p:cBhvr>
                                        <p:cTn id="7" dur="2000"/>
                                        <p:tgtEl>
                                          <p:spTgt spid="16692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66918"/>
                                        </p:tgtEl>
                                        <p:attrNameLst>
                                          <p:attrName>style.visibility</p:attrName>
                                        </p:attrNameLst>
                                      </p:cBhvr>
                                      <p:to>
                                        <p:strVal val="visible"/>
                                      </p:to>
                                    </p:set>
                                    <p:animEffect transition="in" filter="wedge">
                                      <p:cBhvr>
                                        <p:cTn id="12" dur="2000"/>
                                        <p:tgtEl>
                                          <p:spTgt spid="16691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66922"/>
                                        </p:tgtEl>
                                        <p:attrNameLst>
                                          <p:attrName>style.visibility</p:attrName>
                                        </p:attrNameLst>
                                      </p:cBhvr>
                                      <p:to>
                                        <p:strVal val="visible"/>
                                      </p:to>
                                    </p:set>
                                    <p:animEffect transition="in" filter="wedge">
                                      <p:cBhvr>
                                        <p:cTn id="17" dur="2000"/>
                                        <p:tgtEl>
                                          <p:spTgt spid="166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umsplatzhalter 3"/>
          <p:cNvSpPr>
            <a:spLocks noGrp="1"/>
          </p:cNvSpPr>
          <p:nvPr>
            <p:ph type="dt" sz="quarter" idx="10"/>
          </p:nvPr>
        </p:nvSpPr>
        <p:spPr>
          <a:noFill/>
        </p:spPr>
        <p:txBody>
          <a:bodyPr/>
          <a:lstStyle/>
          <a:p>
            <a:fld id="{99C78429-BA1E-4E59-A6DB-BF2CDFFE572A}" type="datetime1">
              <a:rPr lang="de-DE" smtClean="0"/>
              <a:pPr/>
              <a:t>04.11.2023</a:t>
            </a:fld>
            <a:endParaRPr lang="de-DE" smtClean="0"/>
          </a:p>
        </p:txBody>
      </p:sp>
      <p:sp>
        <p:nvSpPr>
          <p:cNvPr id="62467" name="Fußzeilenplatzhalter 4"/>
          <p:cNvSpPr>
            <a:spLocks noGrp="1"/>
          </p:cNvSpPr>
          <p:nvPr>
            <p:ph type="ftr" sz="quarter" idx="11"/>
          </p:nvPr>
        </p:nvSpPr>
        <p:spPr>
          <a:noFill/>
        </p:spPr>
        <p:txBody>
          <a:bodyPr/>
          <a:lstStyle/>
          <a:p>
            <a:r>
              <a:rPr lang="de-DE" smtClean="0"/>
              <a:t>GESCHICHTE POLITISCHER IDEEN - © Thomas Knob 2007</a:t>
            </a:r>
          </a:p>
        </p:txBody>
      </p:sp>
      <p:sp>
        <p:nvSpPr>
          <p:cNvPr id="62468" name="Foliennummernplatzhalter 5"/>
          <p:cNvSpPr>
            <a:spLocks noGrp="1"/>
          </p:cNvSpPr>
          <p:nvPr>
            <p:ph type="sldNum" sz="quarter" idx="12"/>
          </p:nvPr>
        </p:nvSpPr>
        <p:spPr>
          <a:noFill/>
        </p:spPr>
        <p:txBody>
          <a:bodyPr/>
          <a:lstStyle/>
          <a:p>
            <a:fld id="{C16FAE2A-B410-45E0-BECF-5CE431798E85}" type="slidenum">
              <a:rPr lang="de-DE" smtClean="0"/>
              <a:pPr/>
              <a:t>58</a:t>
            </a:fld>
            <a:r>
              <a:rPr lang="de-DE" smtClean="0"/>
              <a:t>/82</a:t>
            </a:r>
          </a:p>
        </p:txBody>
      </p:sp>
      <p:sp>
        <p:nvSpPr>
          <p:cNvPr id="62469" name="Rectangle 2"/>
          <p:cNvSpPr>
            <a:spLocks noGrp="1" noChangeArrowheads="1"/>
          </p:cNvSpPr>
          <p:nvPr>
            <p:ph type="title"/>
          </p:nvPr>
        </p:nvSpPr>
        <p:spPr>
          <a:xfrm>
            <a:off x="0" y="115888"/>
            <a:ext cx="9144000" cy="1152525"/>
          </a:xfrm>
        </p:spPr>
        <p:txBody>
          <a:bodyPr/>
          <a:lstStyle/>
          <a:p>
            <a:pPr eaLnBrk="1" hangingPunct="1"/>
            <a:r>
              <a:rPr lang="de-DE" sz="3200" smtClean="0"/>
              <a:t>Politische Ideen (30): 19. Jh. (Sozialismus 1)</a:t>
            </a:r>
          </a:p>
        </p:txBody>
      </p:sp>
      <p:sp>
        <p:nvSpPr>
          <p:cNvPr id="164867" name="Rectangle 3"/>
          <p:cNvSpPr>
            <a:spLocks noGrp="1" noChangeArrowheads="1"/>
          </p:cNvSpPr>
          <p:nvPr>
            <p:ph type="body" idx="1"/>
          </p:nvPr>
        </p:nvSpPr>
        <p:spPr>
          <a:xfrm>
            <a:off x="179388" y="1268413"/>
            <a:ext cx="8785225" cy="5400675"/>
          </a:xfrm>
        </p:spPr>
        <p:txBody>
          <a:bodyPr/>
          <a:lstStyle/>
          <a:p>
            <a:pPr marL="0" indent="0" eaLnBrk="1" hangingPunct="1">
              <a:lnSpc>
                <a:spcPct val="90000"/>
              </a:lnSpc>
              <a:buFontTx/>
              <a:buNone/>
              <a:tabLst>
                <a:tab pos="185738" algn="l"/>
                <a:tab pos="1073150" algn="l"/>
              </a:tabLst>
            </a:pPr>
            <a:r>
              <a:rPr lang="de-DE" sz="2000" smtClean="0"/>
              <a:t>Die dritte der drei bis heute wirkmächtigen politischen Strömungen ist der </a:t>
            </a:r>
            <a:r>
              <a:rPr lang="de-DE" sz="2000" b="1" i="1" smtClean="0"/>
              <a:t>Sozialismus</a:t>
            </a:r>
            <a:r>
              <a:rPr lang="de-DE" sz="2000" smtClean="0"/>
              <a:t>, der als Ideologie/Theorie lange nach den Levellers und Ba-beuf (s. o.) in der industriellen Revolution mit ihren kapitalistischen Verhält-nissen entsteht. Betont die Werte Gleichheit und Solidarität und befürwortet staatliche Eingriffe in die Produktion und Verteilung von Gütern. - </a:t>
            </a:r>
            <a:r>
              <a:rPr lang="de-DE" sz="2000" i="1" smtClean="0"/>
              <a:t>Phasen:</a:t>
            </a:r>
          </a:p>
          <a:p>
            <a:pPr marL="0" indent="0" eaLnBrk="1" hangingPunct="1">
              <a:lnSpc>
                <a:spcPct val="90000"/>
              </a:lnSpc>
              <a:buFontTx/>
              <a:buNone/>
              <a:tabLst>
                <a:tab pos="185738" algn="l"/>
                <a:tab pos="1073150" algn="l"/>
              </a:tabLst>
            </a:pPr>
            <a:endParaRPr lang="de-DE" sz="100" smtClean="0"/>
          </a:p>
          <a:p>
            <a:pPr marL="0" indent="0" eaLnBrk="1" hangingPunct="1">
              <a:lnSpc>
                <a:spcPct val="90000"/>
              </a:lnSpc>
              <a:tabLst>
                <a:tab pos="185738" algn="l"/>
                <a:tab pos="1073150" algn="l"/>
              </a:tabLst>
            </a:pPr>
            <a:endParaRPr lang="de-DE" sz="800" smtClean="0"/>
          </a:p>
          <a:p>
            <a:pPr marL="0" indent="0" eaLnBrk="1" hangingPunct="1">
              <a:lnSpc>
                <a:spcPct val="90000"/>
              </a:lnSpc>
              <a:tabLst>
                <a:tab pos="185738" algn="l"/>
                <a:tab pos="1073150" algn="l"/>
              </a:tabLst>
            </a:pPr>
            <a:r>
              <a:rPr lang="de-DE" sz="2000" smtClean="0"/>
              <a:t> </a:t>
            </a:r>
            <a:r>
              <a:rPr lang="de-DE" sz="2000" b="1" i="1" smtClean="0"/>
              <a:t> Frühsozialismus</a:t>
            </a:r>
            <a:r>
              <a:rPr lang="de-DE" sz="2000" smtClean="0"/>
              <a:t> („utopischer Sozialismus“; gedankliche Kapitalismusal-	ternative): Sieht sich als Vertreter des neu entstandenen lohnabhängigen 	Proletariats, das an Wohlstand und Gleichberechtigung beteiligt werden 	soll. Von Babeuf, Frühsozialisten wie </a:t>
            </a:r>
            <a:r>
              <a:rPr lang="de-DE" sz="2000" b="1" smtClean="0"/>
              <a:t>Fourier</a:t>
            </a:r>
            <a:r>
              <a:rPr lang="de-DE" sz="2000" smtClean="0"/>
              <a:t> und </a:t>
            </a:r>
            <a:r>
              <a:rPr lang="de-DE" sz="2000" b="1" smtClean="0"/>
              <a:t>Owen</a:t>
            </a:r>
            <a:r>
              <a:rPr lang="de-DE" sz="2000" smtClean="0"/>
              <a:t> (beide Utopisten) 	und den Ideen von </a:t>
            </a:r>
            <a:r>
              <a:rPr lang="de-DE" sz="2000" b="1" smtClean="0"/>
              <a:t>H. de Saint-Simon</a:t>
            </a:r>
            <a:r>
              <a:rPr lang="de-DE" sz="2000" smtClean="0"/>
              <a:t> (der Anteil des Einzelnen am ge-	meinsam erwirtschafteten Wohlstand sei nach seiner erbrachten Leistung 	zu bemessen; kein Erbrecht!) beeinflusst, wird 1834 in Paris der „</a:t>
            </a:r>
            <a:r>
              <a:rPr lang="de-DE" sz="2000" i="1" smtClean="0"/>
              <a:t>Bund der 	Geächteten“ </a:t>
            </a:r>
            <a:r>
              <a:rPr lang="de-DE" sz="2000" smtClean="0"/>
              <a:t>gegründet</a:t>
            </a:r>
            <a:r>
              <a:rPr lang="de-DE" sz="2000" i="1" smtClean="0"/>
              <a:t>,</a:t>
            </a:r>
            <a:r>
              <a:rPr lang="de-DE" sz="2000" smtClean="0"/>
              <a:t> von dem sich 1836 der „</a:t>
            </a:r>
            <a:r>
              <a:rPr lang="de-DE" sz="2000" i="1" smtClean="0"/>
              <a:t>Bund der Gerechten“</a:t>
            </a:r>
            <a:r>
              <a:rPr lang="de-DE" sz="2000" smtClean="0"/>
              <a:t> ab-	spaltet (bis 1848 unter dem christlichen dt. Schneider </a:t>
            </a:r>
            <a:r>
              <a:rPr lang="de-DE" sz="2000" b="1" smtClean="0"/>
              <a:t>W. Weitling</a:t>
            </a:r>
            <a:r>
              <a:rPr lang="de-DE" sz="2000" smtClean="0"/>
              <a:t>).</a:t>
            </a:r>
          </a:p>
          <a:p>
            <a:pPr marL="0" indent="0" eaLnBrk="1" hangingPunct="1">
              <a:lnSpc>
                <a:spcPct val="90000"/>
              </a:lnSpc>
              <a:tabLst>
                <a:tab pos="185738" algn="l"/>
                <a:tab pos="1073150" algn="l"/>
              </a:tabLst>
            </a:pPr>
            <a:endParaRPr lang="de-DE" sz="800" b="1" i="1" smtClean="0"/>
          </a:p>
          <a:p>
            <a:pPr marL="0" indent="0" eaLnBrk="1" hangingPunct="1">
              <a:lnSpc>
                <a:spcPct val="90000"/>
              </a:lnSpc>
              <a:tabLst>
                <a:tab pos="185738" algn="l"/>
                <a:tab pos="1073150" algn="l"/>
              </a:tabLst>
            </a:pPr>
            <a:r>
              <a:rPr lang="de-DE" sz="2000" b="1" i="1" smtClean="0"/>
              <a:t> Pragmatischer Sozialismus:</a:t>
            </a:r>
            <a:r>
              <a:rPr lang="de-DE" sz="2000" smtClean="0"/>
              <a:t> </a:t>
            </a:r>
            <a:r>
              <a:rPr lang="de-DE" sz="2000" b="1" smtClean="0"/>
              <a:t>F. Lassalle</a:t>
            </a:r>
            <a:r>
              <a:rPr lang="de-DE" sz="2000" smtClean="0"/>
              <a:t> und </a:t>
            </a:r>
            <a:r>
              <a:rPr lang="de-DE" sz="2000" b="1" smtClean="0"/>
              <a:t>L. Blanc </a:t>
            </a:r>
            <a:r>
              <a:rPr lang="de-DE" sz="2000" smtClean="0"/>
              <a:t>wollen einen 	strategischen Sozialismus entwickeln. Ziel: schrittweises Reformieren der 	Gesellschaft zu sozialer Gleichheit. Der Staat ist dazu Mittel zum Zweck.</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checkerboard(across)">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4867">
                                            <p:txEl>
                                              <p:pRg st="3" end="3"/>
                                            </p:txEl>
                                          </p:spTgt>
                                        </p:tgtEl>
                                        <p:attrNameLst>
                                          <p:attrName>style.visibility</p:attrName>
                                        </p:attrNameLst>
                                      </p:cBhvr>
                                      <p:to>
                                        <p:strVal val="visible"/>
                                      </p:to>
                                    </p:set>
                                    <p:anim calcmode="lin" valueType="num">
                                      <p:cBhvr additive="base">
                                        <p:cTn id="12" dur="5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4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4867">
                                            <p:txEl>
                                              <p:pRg st="5" end="5"/>
                                            </p:txEl>
                                          </p:spTgt>
                                        </p:tgtEl>
                                        <p:attrNameLst>
                                          <p:attrName>style.visibility</p:attrName>
                                        </p:attrNameLst>
                                      </p:cBhvr>
                                      <p:to>
                                        <p:strVal val="visible"/>
                                      </p:to>
                                    </p:set>
                                    <p:anim calcmode="lin" valueType="num">
                                      <p:cBhvr additive="base">
                                        <p:cTn id="18" dur="500" fill="hold"/>
                                        <p:tgtEl>
                                          <p:spTgt spid="164867">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48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umsplatzhalter 3"/>
          <p:cNvSpPr>
            <a:spLocks noGrp="1"/>
          </p:cNvSpPr>
          <p:nvPr>
            <p:ph type="dt" sz="quarter" idx="10"/>
          </p:nvPr>
        </p:nvSpPr>
        <p:spPr>
          <a:noFill/>
        </p:spPr>
        <p:txBody>
          <a:bodyPr/>
          <a:lstStyle/>
          <a:p>
            <a:fld id="{4207CC46-E1AC-497F-8C4F-A31B954BDB4F}" type="datetime1">
              <a:rPr lang="de-DE" smtClean="0"/>
              <a:pPr/>
              <a:t>04.11.2023</a:t>
            </a:fld>
            <a:endParaRPr lang="de-DE" smtClean="0"/>
          </a:p>
        </p:txBody>
      </p:sp>
      <p:sp>
        <p:nvSpPr>
          <p:cNvPr id="63491" name="Fußzeilenplatzhalter 4"/>
          <p:cNvSpPr>
            <a:spLocks noGrp="1"/>
          </p:cNvSpPr>
          <p:nvPr>
            <p:ph type="ftr" sz="quarter" idx="11"/>
          </p:nvPr>
        </p:nvSpPr>
        <p:spPr>
          <a:noFill/>
        </p:spPr>
        <p:txBody>
          <a:bodyPr/>
          <a:lstStyle/>
          <a:p>
            <a:r>
              <a:rPr lang="de-DE" smtClean="0"/>
              <a:t>GESCHICHTE POLITISCHER IDEEN - © Thomas Knob 2007</a:t>
            </a:r>
          </a:p>
        </p:txBody>
      </p:sp>
      <p:sp>
        <p:nvSpPr>
          <p:cNvPr id="63492" name="Foliennummernplatzhalter 5"/>
          <p:cNvSpPr>
            <a:spLocks noGrp="1"/>
          </p:cNvSpPr>
          <p:nvPr>
            <p:ph type="sldNum" sz="quarter" idx="12"/>
          </p:nvPr>
        </p:nvSpPr>
        <p:spPr>
          <a:noFill/>
        </p:spPr>
        <p:txBody>
          <a:bodyPr/>
          <a:lstStyle/>
          <a:p>
            <a:fld id="{506F0604-E059-4F5D-841F-8989323B49C6}" type="slidenum">
              <a:rPr lang="de-DE" smtClean="0"/>
              <a:pPr/>
              <a:t>59</a:t>
            </a:fld>
            <a:r>
              <a:rPr lang="de-DE" smtClean="0"/>
              <a:t>/82</a:t>
            </a:r>
          </a:p>
        </p:txBody>
      </p:sp>
      <p:pic>
        <p:nvPicPr>
          <p:cNvPr id="153613" name="Picture 13" descr="Fourier"/>
          <p:cNvPicPr>
            <a:picLocks noChangeAspect="1" noChangeArrowheads="1"/>
          </p:cNvPicPr>
          <p:nvPr/>
        </p:nvPicPr>
        <p:blipFill>
          <a:blip r:embed="rId3" cstate="print"/>
          <a:srcRect/>
          <a:stretch>
            <a:fillRect/>
          </a:stretch>
        </p:blipFill>
        <p:spPr bwMode="auto">
          <a:xfrm>
            <a:off x="179388" y="1412875"/>
            <a:ext cx="2641600" cy="2840038"/>
          </a:xfrm>
          <a:prstGeom prst="rect">
            <a:avLst/>
          </a:prstGeom>
          <a:noFill/>
          <a:ln w="9525">
            <a:noFill/>
            <a:miter lim="800000"/>
            <a:headEnd/>
            <a:tailEnd/>
          </a:ln>
        </p:spPr>
      </p:pic>
      <p:sp>
        <p:nvSpPr>
          <p:cNvPr id="63494" name="Rectangle 2"/>
          <p:cNvSpPr>
            <a:spLocks noGrp="1" noChangeArrowheads="1"/>
          </p:cNvSpPr>
          <p:nvPr>
            <p:ph type="title"/>
          </p:nvPr>
        </p:nvSpPr>
        <p:spPr/>
        <p:txBody>
          <a:bodyPr/>
          <a:lstStyle/>
          <a:p>
            <a:pPr eaLnBrk="1" hangingPunct="1"/>
            <a:r>
              <a:rPr lang="de-DE" smtClean="0"/>
              <a:t>Politische Ideen (30): Bilder</a:t>
            </a:r>
          </a:p>
        </p:txBody>
      </p:sp>
      <p:pic>
        <p:nvPicPr>
          <p:cNvPr id="153609" name="Picture 9" descr="Owen"/>
          <p:cNvPicPr>
            <a:picLocks noChangeAspect="1" noChangeArrowheads="1"/>
          </p:cNvPicPr>
          <p:nvPr/>
        </p:nvPicPr>
        <p:blipFill>
          <a:blip r:embed="rId4" cstate="print"/>
          <a:srcRect/>
          <a:stretch>
            <a:fillRect/>
          </a:stretch>
        </p:blipFill>
        <p:spPr bwMode="auto">
          <a:xfrm>
            <a:off x="2916238" y="1412875"/>
            <a:ext cx="1876425" cy="2095500"/>
          </a:xfrm>
          <a:prstGeom prst="rect">
            <a:avLst/>
          </a:prstGeom>
          <a:noFill/>
          <a:ln w="9525">
            <a:noFill/>
            <a:miter lim="800000"/>
            <a:headEnd/>
            <a:tailEnd/>
          </a:ln>
        </p:spPr>
      </p:pic>
      <p:pic>
        <p:nvPicPr>
          <p:cNvPr id="153614" name="Picture 14" descr="Lassalle"/>
          <p:cNvPicPr>
            <a:picLocks noChangeAspect="1" noChangeArrowheads="1"/>
          </p:cNvPicPr>
          <p:nvPr/>
        </p:nvPicPr>
        <p:blipFill>
          <a:blip r:embed="rId5" cstate="print"/>
          <a:srcRect/>
          <a:stretch>
            <a:fillRect/>
          </a:stretch>
        </p:blipFill>
        <p:spPr bwMode="auto">
          <a:xfrm>
            <a:off x="6367463" y="2708275"/>
            <a:ext cx="2597150" cy="3570288"/>
          </a:xfrm>
          <a:prstGeom prst="rect">
            <a:avLst/>
          </a:prstGeom>
          <a:noFill/>
          <a:ln w="9525">
            <a:noFill/>
            <a:miter lim="800000"/>
            <a:headEnd/>
            <a:tailEnd/>
          </a:ln>
        </p:spPr>
      </p:pic>
      <p:pic>
        <p:nvPicPr>
          <p:cNvPr id="153615" name="Picture 15" descr="Weitling"/>
          <p:cNvPicPr>
            <a:picLocks noGrp="1" noChangeAspect="1" noChangeArrowheads="1"/>
          </p:cNvPicPr>
          <p:nvPr>
            <p:ph idx="1"/>
          </p:nvPr>
        </p:nvPicPr>
        <p:blipFill>
          <a:blip r:embed="rId6" cstate="print"/>
          <a:srcRect/>
          <a:stretch>
            <a:fillRect/>
          </a:stretch>
        </p:blipFill>
        <p:spPr>
          <a:xfrm>
            <a:off x="3924300" y="3968750"/>
            <a:ext cx="2052638" cy="1908175"/>
          </a:xfrm>
          <a:noFill/>
        </p:spPr>
      </p:pic>
      <p:pic>
        <p:nvPicPr>
          <p:cNvPr id="153610" name="Picture 10" descr="SaintSimon"/>
          <p:cNvPicPr>
            <a:picLocks noChangeAspect="1" noChangeArrowheads="1"/>
          </p:cNvPicPr>
          <p:nvPr/>
        </p:nvPicPr>
        <p:blipFill>
          <a:blip r:embed="rId7" cstate="print"/>
          <a:srcRect/>
          <a:stretch>
            <a:fillRect/>
          </a:stretch>
        </p:blipFill>
        <p:spPr bwMode="auto">
          <a:xfrm>
            <a:off x="1476375" y="3614738"/>
            <a:ext cx="1905000" cy="2190750"/>
          </a:xfrm>
          <a:prstGeom prst="rect">
            <a:avLst/>
          </a:prstGeom>
          <a:noFill/>
          <a:ln w="9525">
            <a:noFill/>
            <a:miter lim="800000"/>
            <a:headEnd/>
            <a:tailEnd/>
          </a:ln>
        </p:spPr>
      </p:pic>
      <p:pic>
        <p:nvPicPr>
          <p:cNvPr id="153612" name="Picture 12" descr="Blanc"/>
          <p:cNvPicPr>
            <a:picLocks noChangeAspect="1" noChangeArrowheads="1"/>
          </p:cNvPicPr>
          <p:nvPr/>
        </p:nvPicPr>
        <p:blipFill>
          <a:blip r:embed="rId8" cstate="print"/>
          <a:srcRect/>
          <a:stretch>
            <a:fillRect/>
          </a:stretch>
        </p:blipFill>
        <p:spPr bwMode="auto">
          <a:xfrm>
            <a:off x="5003800" y="1412875"/>
            <a:ext cx="1282700" cy="2160588"/>
          </a:xfrm>
          <a:prstGeom prst="rect">
            <a:avLst/>
          </a:prstGeom>
          <a:noFill/>
          <a:ln w="9525">
            <a:noFill/>
            <a:miter lim="800000"/>
            <a:headEnd/>
            <a:tailEnd/>
          </a:ln>
        </p:spPr>
      </p:pic>
      <p:sp>
        <p:nvSpPr>
          <p:cNvPr id="63500" name="Rectangle 18"/>
          <p:cNvSpPr>
            <a:spLocks noChangeArrowheads="1"/>
          </p:cNvSpPr>
          <p:nvPr/>
        </p:nvSpPr>
        <p:spPr bwMode="auto">
          <a:xfrm>
            <a:off x="5795963" y="1446213"/>
            <a:ext cx="3097212" cy="1271587"/>
          </a:xfrm>
          <a:prstGeom prst="rect">
            <a:avLst/>
          </a:prstGeom>
          <a:noFill/>
          <a:ln w="9525">
            <a:noFill/>
            <a:miter lim="800000"/>
            <a:headEnd/>
            <a:tailEnd/>
          </a:ln>
        </p:spPr>
        <p:txBody>
          <a:bodyPr>
            <a:spAutoFit/>
          </a:bodyPr>
          <a:lstStyle/>
          <a:p>
            <a:r>
              <a:rPr lang="de-DE" sz="1600" b="1"/>
              <a:t>Louis Blanc</a:t>
            </a:r>
          </a:p>
          <a:p>
            <a:r>
              <a:rPr lang="de-DE" sz="1600" b="1"/>
              <a:t>(1811-1882)</a:t>
            </a:r>
          </a:p>
          <a:p>
            <a:endParaRPr lang="de-DE" sz="1000" b="1"/>
          </a:p>
          <a:p>
            <a:r>
              <a:rPr lang="de-DE" sz="1600" b="1"/>
              <a:t>               Ferdinand Lassalle</a:t>
            </a:r>
          </a:p>
          <a:p>
            <a:pPr algn="ctr">
              <a:spcBef>
                <a:spcPct val="20000"/>
              </a:spcBef>
            </a:pPr>
            <a:r>
              <a:rPr lang="de-DE" sz="1600" b="1"/>
              <a:t>          (1825-1864; Duell)</a:t>
            </a:r>
          </a:p>
        </p:txBody>
      </p:sp>
      <p:sp>
        <p:nvSpPr>
          <p:cNvPr id="63501" name="Rectangle 17"/>
          <p:cNvSpPr>
            <a:spLocks noChangeArrowheads="1"/>
          </p:cNvSpPr>
          <p:nvPr/>
        </p:nvSpPr>
        <p:spPr bwMode="auto">
          <a:xfrm>
            <a:off x="168275" y="4292600"/>
            <a:ext cx="8507413" cy="609600"/>
          </a:xfrm>
          <a:prstGeom prst="rect">
            <a:avLst/>
          </a:prstGeom>
          <a:noFill/>
          <a:ln w="9525">
            <a:noFill/>
            <a:miter lim="800000"/>
            <a:headEnd/>
            <a:tailEnd/>
          </a:ln>
        </p:spPr>
        <p:txBody>
          <a:bodyPr/>
          <a:lstStyle/>
          <a:p>
            <a:pPr marL="342900" indent="-342900">
              <a:spcBef>
                <a:spcPct val="20000"/>
              </a:spcBef>
            </a:pPr>
            <a:r>
              <a:rPr lang="de-DE" sz="1600" b="1"/>
              <a:t>Charles Fourier  </a:t>
            </a:r>
          </a:p>
          <a:p>
            <a:pPr marL="342900" indent="-342900">
              <a:spcBef>
                <a:spcPct val="20000"/>
              </a:spcBef>
            </a:pPr>
            <a:r>
              <a:rPr lang="de-DE" sz="1600" b="1"/>
              <a:t>   (1772-1837)          </a:t>
            </a:r>
          </a:p>
          <a:p>
            <a:pPr marL="342900" indent="-342900">
              <a:spcBef>
                <a:spcPct val="20000"/>
              </a:spcBef>
            </a:pPr>
            <a:endParaRPr lang="de-DE" sz="1600" b="1"/>
          </a:p>
          <a:p>
            <a:pPr marL="342900" indent="-342900">
              <a:spcBef>
                <a:spcPct val="20000"/>
              </a:spcBef>
            </a:pPr>
            <a:endParaRPr lang="de-DE" sz="1600" b="1"/>
          </a:p>
          <a:p>
            <a:pPr marL="342900" indent="-342900">
              <a:spcBef>
                <a:spcPct val="20000"/>
              </a:spcBef>
            </a:pPr>
            <a:endParaRPr lang="de-DE" sz="1600" b="1"/>
          </a:p>
          <a:p>
            <a:pPr marL="342900" indent="-342900">
              <a:spcBef>
                <a:spcPct val="20000"/>
              </a:spcBef>
            </a:pPr>
            <a:r>
              <a:rPr lang="de-DE" sz="1600" b="1"/>
              <a:t>                    Henri de Saint Simon</a:t>
            </a:r>
          </a:p>
          <a:p>
            <a:pPr marL="342900" indent="-342900">
              <a:spcBef>
                <a:spcPct val="20000"/>
              </a:spcBef>
            </a:pPr>
            <a:r>
              <a:rPr lang="de-DE" sz="1600" b="1"/>
              <a:t>                            (1720-1799)</a:t>
            </a:r>
          </a:p>
        </p:txBody>
      </p:sp>
      <p:sp>
        <p:nvSpPr>
          <p:cNvPr id="63502" name="Rectangle 19"/>
          <p:cNvSpPr>
            <a:spLocks noChangeArrowheads="1"/>
          </p:cNvSpPr>
          <p:nvPr/>
        </p:nvSpPr>
        <p:spPr bwMode="auto">
          <a:xfrm rot="10800000" flipV="1">
            <a:off x="2624138" y="3479800"/>
            <a:ext cx="4252912" cy="2868613"/>
          </a:xfrm>
          <a:prstGeom prst="rect">
            <a:avLst/>
          </a:prstGeom>
          <a:noFill/>
          <a:ln w="9525">
            <a:noFill/>
            <a:miter lim="800000"/>
            <a:headEnd/>
            <a:tailEnd/>
          </a:ln>
        </p:spPr>
        <p:txBody>
          <a:bodyPr>
            <a:spAutoFit/>
          </a:bodyPr>
          <a:lstStyle/>
          <a:p>
            <a:pPr>
              <a:spcBef>
                <a:spcPct val="20000"/>
              </a:spcBef>
            </a:pPr>
            <a:r>
              <a:rPr lang="de-DE" sz="1600" b="1"/>
              <a:t>Robert Owen (1771-1858)</a:t>
            </a:r>
          </a:p>
          <a:p>
            <a:pPr>
              <a:spcBef>
                <a:spcPct val="20000"/>
              </a:spcBef>
            </a:pPr>
            <a:endParaRPr lang="de-DE" sz="1600" b="1"/>
          </a:p>
          <a:p>
            <a:pPr>
              <a:spcBef>
                <a:spcPct val="20000"/>
              </a:spcBef>
            </a:pPr>
            <a:endParaRPr lang="de-DE" sz="1600" b="1"/>
          </a:p>
          <a:p>
            <a:pPr>
              <a:spcBef>
                <a:spcPct val="20000"/>
              </a:spcBef>
            </a:pPr>
            <a:endParaRPr lang="de-DE" sz="1600" b="1"/>
          </a:p>
          <a:p>
            <a:pPr>
              <a:spcBef>
                <a:spcPct val="20000"/>
              </a:spcBef>
            </a:pPr>
            <a:endParaRPr lang="de-DE" sz="1600" b="1"/>
          </a:p>
          <a:p>
            <a:pPr>
              <a:spcBef>
                <a:spcPct val="20000"/>
              </a:spcBef>
            </a:pPr>
            <a:endParaRPr lang="de-DE" sz="1600" b="1"/>
          </a:p>
          <a:p>
            <a:pPr>
              <a:spcBef>
                <a:spcPct val="20000"/>
              </a:spcBef>
            </a:pPr>
            <a:endParaRPr lang="de-DE" sz="1600" b="1"/>
          </a:p>
          <a:p>
            <a:pPr>
              <a:spcBef>
                <a:spcPct val="20000"/>
              </a:spcBef>
            </a:pPr>
            <a:endParaRPr lang="de-DE" sz="1600" b="1"/>
          </a:p>
          <a:p>
            <a:pPr>
              <a:spcBef>
                <a:spcPct val="20000"/>
              </a:spcBef>
            </a:pPr>
            <a:r>
              <a:rPr lang="de-DE" sz="1000" b="1"/>
              <a:t>                   </a:t>
            </a:r>
          </a:p>
          <a:p>
            <a:pPr>
              <a:spcBef>
                <a:spcPct val="20000"/>
              </a:spcBef>
            </a:pPr>
            <a:r>
              <a:rPr lang="de-DE" sz="1600" b="1"/>
              <a:t>             Wilhelm Weitling (1808-1871)</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3613"/>
                                        </p:tgtEl>
                                        <p:attrNameLst>
                                          <p:attrName>style.visibility</p:attrName>
                                        </p:attrNameLst>
                                      </p:cBhvr>
                                      <p:to>
                                        <p:strVal val="visible"/>
                                      </p:to>
                                    </p:set>
                                    <p:animEffect transition="in" filter="wedge">
                                      <p:cBhvr>
                                        <p:cTn id="7" dur="2000"/>
                                        <p:tgtEl>
                                          <p:spTgt spid="1536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3609"/>
                                        </p:tgtEl>
                                        <p:attrNameLst>
                                          <p:attrName>style.visibility</p:attrName>
                                        </p:attrNameLst>
                                      </p:cBhvr>
                                      <p:to>
                                        <p:strVal val="visible"/>
                                      </p:to>
                                    </p:set>
                                    <p:animEffect transition="in" filter="wedge">
                                      <p:cBhvr>
                                        <p:cTn id="12" dur="2000"/>
                                        <p:tgtEl>
                                          <p:spTgt spid="15360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53610"/>
                                        </p:tgtEl>
                                        <p:attrNameLst>
                                          <p:attrName>style.visibility</p:attrName>
                                        </p:attrNameLst>
                                      </p:cBhvr>
                                      <p:to>
                                        <p:strVal val="visible"/>
                                      </p:to>
                                    </p:set>
                                    <p:animEffect transition="in" filter="wedge">
                                      <p:cBhvr>
                                        <p:cTn id="17" dur="2000"/>
                                        <p:tgtEl>
                                          <p:spTgt spid="15361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53615"/>
                                        </p:tgtEl>
                                        <p:attrNameLst>
                                          <p:attrName>style.visibility</p:attrName>
                                        </p:attrNameLst>
                                      </p:cBhvr>
                                      <p:to>
                                        <p:strVal val="visible"/>
                                      </p:to>
                                    </p:set>
                                    <p:animEffect transition="in" filter="wedge">
                                      <p:cBhvr>
                                        <p:cTn id="22" dur="2000"/>
                                        <p:tgtEl>
                                          <p:spTgt spid="15361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53612"/>
                                        </p:tgtEl>
                                        <p:attrNameLst>
                                          <p:attrName>style.visibility</p:attrName>
                                        </p:attrNameLst>
                                      </p:cBhvr>
                                      <p:to>
                                        <p:strVal val="visible"/>
                                      </p:to>
                                    </p:set>
                                    <p:animEffect transition="in" filter="wedge">
                                      <p:cBhvr>
                                        <p:cTn id="27" dur="2000"/>
                                        <p:tgtEl>
                                          <p:spTgt spid="15361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53614"/>
                                        </p:tgtEl>
                                        <p:attrNameLst>
                                          <p:attrName>style.visibility</p:attrName>
                                        </p:attrNameLst>
                                      </p:cBhvr>
                                      <p:to>
                                        <p:strVal val="visible"/>
                                      </p:to>
                                    </p:set>
                                    <p:animEffect transition="in" filter="wedge">
                                      <p:cBhvr>
                                        <p:cTn id="32" dur="2000"/>
                                        <p:tgtEl>
                                          <p:spTgt spid="153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umsplatzhalter 3"/>
          <p:cNvSpPr>
            <a:spLocks noGrp="1"/>
          </p:cNvSpPr>
          <p:nvPr>
            <p:ph type="dt" sz="quarter" idx="10"/>
          </p:nvPr>
        </p:nvSpPr>
        <p:spPr>
          <a:noFill/>
        </p:spPr>
        <p:txBody>
          <a:bodyPr/>
          <a:lstStyle/>
          <a:p>
            <a:fld id="{99430FD1-2E2F-4185-99F0-AC573A972FCE}" type="datetime1">
              <a:rPr lang="de-DE" smtClean="0"/>
              <a:pPr/>
              <a:t>04.11.2023</a:t>
            </a:fld>
            <a:endParaRPr lang="de-DE" smtClean="0"/>
          </a:p>
        </p:txBody>
      </p:sp>
      <p:sp>
        <p:nvSpPr>
          <p:cNvPr id="9219" name="Fußzeilenplatzhalter 4"/>
          <p:cNvSpPr>
            <a:spLocks noGrp="1"/>
          </p:cNvSpPr>
          <p:nvPr>
            <p:ph type="ftr" sz="quarter" idx="11"/>
          </p:nvPr>
        </p:nvSpPr>
        <p:spPr>
          <a:noFill/>
        </p:spPr>
        <p:txBody>
          <a:bodyPr/>
          <a:lstStyle/>
          <a:p>
            <a:r>
              <a:rPr lang="de-DE" smtClean="0"/>
              <a:t>GESCHICHTE POLITISCHER IDEEN - © Thomas Knob 2007</a:t>
            </a:r>
          </a:p>
        </p:txBody>
      </p:sp>
      <p:sp>
        <p:nvSpPr>
          <p:cNvPr id="9220" name="Foliennummernplatzhalter 5"/>
          <p:cNvSpPr>
            <a:spLocks noGrp="1"/>
          </p:cNvSpPr>
          <p:nvPr>
            <p:ph type="sldNum" sz="quarter" idx="12"/>
          </p:nvPr>
        </p:nvSpPr>
        <p:spPr>
          <a:noFill/>
        </p:spPr>
        <p:txBody>
          <a:bodyPr/>
          <a:lstStyle/>
          <a:p>
            <a:fld id="{FDD7EADB-3A60-48E6-9B02-878FC73CB5B6}" type="slidenum">
              <a:rPr lang="de-DE" smtClean="0"/>
              <a:pPr/>
              <a:t>6</a:t>
            </a:fld>
            <a:r>
              <a:rPr lang="de-DE" smtClean="0"/>
              <a:t>/82</a:t>
            </a:r>
          </a:p>
        </p:txBody>
      </p:sp>
      <p:sp>
        <p:nvSpPr>
          <p:cNvPr id="9221" name="Rectangle 2"/>
          <p:cNvSpPr>
            <a:spLocks noGrp="1" noChangeArrowheads="1"/>
          </p:cNvSpPr>
          <p:nvPr>
            <p:ph type="title"/>
          </p:nvPr>
        </p:nvSpPr>
        <p:spPr/>
        <p:txBody>
          <a:bodyPr/>
          <a:lstStyle/>
          <a:p>
            <a:pPr eaLnBrk="1" hangingPunct="1"/>
            <a:r>
              <a:rPr lang="de-DE" smtClean="0"/>
              <a:t>Begriffe (3): Ideologiekritik</a:t>
            </a:r>
          </a:p>
        </p:txBody>
      </p:sp>
      <p:sp>
        <p:nvSpPr>
          <p:cNvPr id="48131" name="Rectangle 3"/>
          <p:cNvSpPr>
            <a:spLocks noGrp="1" noChangeArrowheads="1"/>
          </p:cNvSpPr>
          <p:nvPr>
            <p:ph type="body" idx="1"/>
          </p:nvPr>
        </p:nvSpPr>
        <p:spPr>
          <a:xfrm>
            <a:off x="457200" y="1600200"/>
            <a:ext cx="8229600" cy="4708525"/>
          </a:xfrm>
        </p:spPr>
        <p:txBody>
          <a:bodyPr/>
          <a:lstStyle/>
          <a:p>
            <a:pPr eaLnBrk="1" hangingPunct="1">
              <a:buFontTx/>
              <a:buNone/>
            </a:pPr>
            <a:r>
              <a:rPr lang="de-DE" smtClean="0"/>
              <a:t>	Seit Karl Marx gilt </a:t>
            </a:r>
            <a:r>
              <a:rPr lang="de-DE" b="1" i="1" smtClean="0"/>
              <a:t>Ideologie</a:t>
            </a:r>
            <a:r>
              <a:rPr lang="de-DE" smtClean="0"/>
              <a:t> als</a:t>
            </a:r>
          </a:p>
          <a:p>
            <a:pPr eaLnBrk="1" hangingPunct="1">
              <a:buFontTx/>
              <a:buNone/>
            </a:pPr>
            <a:r>
              <a:rPr lang="de-DE" i="1" smtClean="0"/>
              <a:t>Überbau</a:t>
            </a:r>
            <a:r>
              <a:rPr lang="de-DE" smtClean="0"/>
              <a:t> (juristische und politische Konstrukte, denen bestimmte Bewusstseinslagen entsprechen)</a:t>
            </a:r>
          </a:p>
          <a:p>
            <a:pPr eaLnBrk="1" hangingPunct="1">
              <a:buFontTx/>
              <a:buNone/>
            </a:pPr>
            <a:r>
              <a:rPr lang="de-DE" smtClean="0"/>
              <a:t>	dialektisch verbunden mit dem</a:t>
            </a:r>
          </a:p>
          <a:p>
            <a:pPr eaLnBrk="1" hangingPunct="1">
              <a:buFontTx/>
              <a:buNone/>
            </a:pPr>
            <a:r>
              <a:rPr lang="de-DE" i="1" smtClean="0"/>
              <a:t>Unterbau</a:t>
            </a:r>
            <a:r>
              <a:rPr lang="de-DE" smtClean="0"/>
              <a:t> (der Basis; von gesellschaftlichen, v. a. ökonomischen Interessen gebildet)</a:t>
            </a:r>
          </a:p>
          <a:p>
            <a:pPr eaLnBrk="1" hangingPunct="1">
              <a:buFontTx/>
              <a:buNone/>
            </a:pPr>
            <a:endParaRPr lang="de-DE" b="1" smtClean="0"/>
          </a:p>
          <a:p>
            <a:pPr eaLnBrk="1" hangingPunct="1">
              <a:buFontTx/>
              <a:buNone/>
            </a:pPr>
            <a:r>
              <a:rPr lang="de-DE" b="1" i="1" smtClean="0"/>
              <a:t>Ideologiekritik</a:t>
            </a:r>
            <a:r>
              <a:rPr lang="de-DE" smtClean="0"/>
              <a:t> bezeichnet die von der politischen Aufklärung betriebene Offenlegung unausgewiesener, implizit mittransportierter Inhalte, Verschleierungen und Rechtfertigungen bestehender Machtverhältnisse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48131">
                                            <p:txEl>
                                              <p:pRg st="5" end="5"/>
                                            </p:txEl>
                                          </p:spTgt>
                                        </p:tgtEl>
                                        <p:attrNameLst>
                                          <p:attrName>style.visibility</p:attrName>
                                        </p:attrNameLst>
                                      </p:cBhvr>
                                      <p:to>
                                        <p:strVal val="visible"/>
                                      </p:to>
                                    </p:set>
                                    <p:animEffect transition="in" filter="fade">
                                      <p:cBhvr>
                                        <p:cTn id="7" dur="20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umsplatzhalter 3"/>
          <p:cNvSpPr>
            <a:spLocks noGrp="1"/>
          </p:cNvSpPr>
          <p:nvPr>
            <p:ph type="dt" sz="quarter" idx="10"/>
          </p:nvPr>
        </p:nvSpPr>
        <p:spPr>
          <a:noFill/>
        </p:spPr>
        <p:txBody>
          <a:bodyPr/>
          <a:lstStyle/>
          <a:p>
            <a:fld id="{AE548376-E644-49AD-B1F2-5540C896B48E}" type="datetime1">
              <a:rPr lang="de-DE" smtClean="0"/>
              <a:pPr/>
              <a:t>04.11.2023</a:t>
            </a:fld>
            <a:endParaRPr lang="de-DE" smtClean="0"/>
          </a:p>
        </p:txBody>
      </p:sp>
      <p:sp>
        <p:nvSpPr>
          <p:cNvPr id="64515" name="Fußzeilenplatzhalter 4"/>
          <p:cNvSpPr>
            <a:spLocks noGrp="1"/>
          </p:cNvSpPr>
          <p:nvPr>
            <p:ph type="ftr" sz="quarter" idx="11"/>
          </p:nvPr>
        </p:nvSpPr>
        <p:spPr>
          <a:noFill/>
        </p:spPr>
        <p:txBody>
          <a:bodyPr/>
          <a:lstStyle/>
          <a:p>
            <a:r>
              <a:rPr lang="de-DE" smtClean="0"/>
              <a:t>GESCHICHTE POLITISCHER IDEEN - © Thomas Knob 2007</a:t>
            </a:r>
          </a:p>
        </p:txBody>
      </p:sp>
      <p:sp>
        <p:nvSpPr>
          <p:cNvPr id="64516" name="Foliennummernplatzhalter 5"/>
          <p:cNvSpPr>
            <a:spLocks noGrp="1"/>
          </p:cNvSpPr>
          <p:nvPr>
            <p:ph type="sldNum" sz="quarter" idx="12"/>
          </p:nvPr>
        </p:nvSpPr>
        <p:spPr>
          <a:noFill/>
        </p:spPr>
        <p:txBody>
          <a:bodyPr/>
          <a:lstStyle/>
          <a:p>
            <a:fld id="{E9B9B25C-6BC9-4610-88F1-755D1A9C4FC7}" type="slidenum">
              <a:rPr lang="de-DE" smtClean="0"/>
              <a:pPr/>
              <a:t>60</a:t>
            </a:fld>
            <a:r>
              <a:rPr lang="de-DE" smtClean="0"/>
              <a:t>/82</a:t>
            </a:r>
          </a:p>
        </p:txBody>
      </p:sp>
      <p:sp>
        <p:nvSpPr>
          <p:cNvPr id="64517"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(31): 19. Jh. (Sozialismus 2)</a:t>
            </a:r>
          </a:p>
        </p:txBody>
      </p:sp>
      <p:sp>
        <p:nvSpPr>
          <p:cNvPr id="157699" name="Rectangle 3"/>
          <p:cNvSpPr>
            <a:spLocks noGrp="1" noChangeArrowheads="1"/>
          </p:cNvSpPr>
          <p:nvPr>
            <p:ph type="body" idx="1"/>
          </p:nvPr>
        </p:nvSpPr>
        <p:spPr>
          <a:xfrm>
            <a:off x="179388" y="1296988"/>
            <a:ext cx="8785225" cy="5084762"/>
          </a:xfrm>
        </p:spPr>
        <p:txBody>
          <a:bodyPr/>
          <a:lstStyle/>
          <a:p>
            <a:pPr marL="0" indent="0" eaLnBrk="1" hangingPunct="1">
              <a:buFontTx/>
              <a:buNone/>
              <a:tabLst>
                <a:tab pos="185738" algn="l"/>
                <a:tab pos="1073150" algn="l"/>
              </a:tabLst>
            </a:pPr>
            <a:r>
              <a:rPr lang="de-DE" sz="2000" smtClean="0"/>
              <a:t>Die geschichtlich „erfolgreichste“ politische Idee (</a:t>
            </a:r>
            <a:r>
              <a:rPr lang="de-DE" sz="2000" b="1" i="1" smtClean="0"/>
              <a:t>Marxismus)</a:t>
            </a:r>
            <a:r>
              <a:rPr lang="de-DE" sz="2000" smtClean="0"/>
              <a:t> wird v. a. im „Manifest der Kommunistischen Partei“ (</a:t>
            </a:r>
            <a:r>
              <a:rPr lang="de-DE" sz="2000" b="1" smtClean="0"/>
              <a:t>K. Marx, F. Engels</a:t>
            </a:r>
            <a:r>
              <a:rPr lang="de-DE" sz="2000" smtClean="0"/>
              <a:t>1848) und in „Das Kapital“ (Marx 1867) formuliert (philosophisch-ökonomisch-politisch). Konzeptionelle Grundlage des DIA/HISTOMATS ist die Philosophie Hegels.</a:t>
            </a:r>
          </a:p>
          <a:p>
            <a:pPr marL="0" indent="0" eaLnBrk="1" hangingPunct="1">
              <a:buFontTx/>
              <a:buNone/>
              <a:tabLst>
                <a:tab pos="185738" algn="l"/>
                <a:tab pos="1073150" algn="l"/>
              </a:tabLst>
            </a:pPr>
            <a:endParaRPr lang="de-DE" sz="1000" smtClean="0"/>
          </a:p>
          <a:p>
            <a:pPr marL="0" indent="0" eaLnBrk="1" hangingPunct="1">
              <a:buFontTx/>
              <a:buNone/>
              <a:tabLst>
                <a:tab pos="185738" algn="l"/>
                <a:tab pos="1073150" algn="l"/>
              </a:tabLst>
            </a:pPr>
            <a:r>
              <a:rPr lang="de-DE" sz="2000" i="1" smtClean="0"/>
              <a:t>	Merkmale</a:t>
            </a:r>
            <a:r>
              <a:rPr lang="de-DE" sz="2000" smtClean="0"/>
              <a:t> des marxistischen Sozialismus (nach PELINKA 2004, S. 203):</a:t>
            </a:r>
            <a:endParaRPr lang="de-DE" sz="100" smtClean="0"/>
          </a:p>
          <a:p>
            <a:pPr marL="0" indent="0" eaLnBrk="1" hangingPunct="1">
              <a:tabLst>
                <a:tab pos="185738" algn="l"/>
                <a:tab pos="1073150" algn="l"/>
              </a:tabLst>
            </a:pPr>
            <a:endParaRPr lang="de-DE" sz="1000" b="1" i="1" smtClean="0"/>
          </a:p>
          <a:p>
            <a:pPr marL="0" indent="0" eaLnBrk="1" hangingPunct="1">
              <a:tabLst>
                <a:tab pos="185738" algn="l"/>
                <a:tab pos="1073150" algn="l"/>
              </a:tabLst>
            </a:pPr>
            <a:r>
              <a:rPr lang="de-DE" sz="2000" b="1" i="1" smtClean="0"/>
              <a:t> Materialismus: </a:t>
            </a:r>
            <a:r>
              <a:rPr lang="de-DE" sz="2000" smtClean="0"/>
              <a:t>Das Sein bestimme das Bewusstsein. Keine Metaphysik.</a:t>
            </a:r>
          </a:p>
          <a:p>
            <a:pPr marL="0" indent="0" eaLnBrk="1" hangingPunct="1">
              <a:tabLst>
                <a:tab pos="185738" algn="l"/>
                <a:tab pos="1073150" algn="l"/>
              </a:tabLst>
            </a:pPr>
            <a:r>
              <a:rPr lang="de-DE" sz="2000" b="1" i="1" smtClean="0"/>
              <a:t> Historizismus: </a:t>
            </a:r>
            <a:r>
              <a:rPr lang="de-DE" sz="2000" smtClean="0"/>
              <a:t>Die Analyse der Gegenwart ergebe Prognosen über die 	Zukunft (Feudalismus – Kapitalismus – Sozialismus – Kommunismus)</a:t>
            </a:r>
          </a:p>
          <a:p>
            <a:pPr marL="0" indent="0" eaLnBrk="1" hangingPunct="1">
              <a:tabLst>
                <a:tab pos="185738" algn="l"/>
                <a:tab pos="1073150" algn="l"/>
              </a:tabLst>
            </a:pPr>
            <a:r>
              <a:rPr lang="de-DE" sz="2000" smtClean="0"/>
              <a:t> </a:t>
            </a:r>
            <a:r>
              <a:rPr lang="de-DE" sz="2000" b="1" smtClean="0"/>
              <a:t>Ökonomismus:</a:t>
            </a:r>
            <a:r>
              <a:rPr lang="de-DE" sz="2000" smtClean="0"/>
              <a:t> Produktionsverhältnisse und Klassengegensätze bestim-	men dialektisch die Entwicklungsstufen der Gesellschaft (Klassenkämpfe). 	Kapitalismus (Eigentum an Produktionsmitteln) bewirke „Entfremdung“.</a:t>
            </a:r>
          </a:p>
          <a:p>
            <a:pPr marL="0" indent="0" eaLnBrk="1" hangingPunct="1">
              <a:tabLst>
                <a:tab pos="185738" algn="l"/>
                <a:tab pos="1073150" algn="l"/>
              </a:tabLst>
            </a:pPr>
            <a:r>
              <a:rPr lang="de-DE" sz="2000" smtClean="0"/>
              <a:t> </a:t>
            </a:r>
            <a:r>
              <a:rPr lang="de-DE" sz="2000" b="1" smtClean="0"/>
              <a:t>Revolution:</a:t>
            </a:r>
            <a:r>
              <a:rPr lang="de-DE" sz="2000" smtClean="0"/>
              <a:t> Weg des Übergangs von einer Gesellschaftsform zur anderen</a:t>
            </a:r>
          </a:p>
          <a:p>
            <a:pPr marL="0" indent="0" eaLnBrk="1" hangingPunct="1">
              <a:tabLst>
                <a:tab pos="185738" algn="l"/>
                <a:tab pos="1073150" algn="l"/>
              </a:tabLst>
            </a:pPr>
            <a:r>
              <a:rPr lang="de-DE" sz="2000" smtClean="0"/>
              <a:t> </a:t>
            </a:r>
            <a:r>
              <a:rPr lang="de-DE" sz="2000" b="1" smtClean="0"/>
              <a:t>Internationalismus:</a:t>
            </a:r>
            <a:r>
              <a:rPr lang="de-DE" sz="2000" smtClean="0"/>
              <a:t> „Proletarier aller Länder, vereinigt Euch“ (da kein Va-	terland, nur ihre Ketten zu verlieren seien); Ziel: klassenlose Gesellschaft</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checkerboard(across)">
                                      <p:cBhvr>
                                        <p:cTn id="7" dur="500"/>
                                        <p:tgtEl>
                                          <p:spTgt spid="157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7699">
                                            <p:txEl>
                                              <p:pRg st="2" end="2"/>
                                            </p:txEl>
                                          </p:spTgt>
                                        </p:tgtEl>
                                        <p:attrNameLst>
                                          <p:attrName>style.visibility</p:attrName>
                                        </p:attrNameLst>
                                      </p:cBhvr>
                                      <p:to>
                                        <p:strVal val="visible"/>
                                      </p:to>
                                    </p:set>
                                    <p:animEffect transition="in" filter="checkerboard(across)">
                                      <p:cBhvr>
                                        <p:cTn id="12" dur="500"/>
                                        <p:tgtEl>
                                          <p:spTgt spid="157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7699">
                                            <p:txEl>
                                              <p:pRg st="4" end="4"/>
                                            </p:txEl>
                                          </p:spTgt>
                                        </p:tgtEl>
                                        <p:attrNameLst>
                                          <p:attrName>style.visibility</p:attrName>
                                        </p:attrNameLst>
                                      </p:cBhvr>
                                      <p:to>
                                        <p:strVal val="visible"/>
                                      </p:to>
                                    </p:set>
                                    <p:anim calcmode="lin" valueType="num">
                                      <p:cBhvr additive="base">
                                        <p:cTn id="17" dur="500" fill="hold"/>
                                        <p:tgtEl>
                                          <p:spTgt spid="15769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7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7699">
                                            <p:txEl>
                                              <p:pRg st="5" end="5"/>
                                            </p:txEl>
                                          </p:spTgt>
                                        </p:tgtEl>
                                        <p:attrNameLst>
                                          <p:attrName>style.visibility</p:attrName>
                                        </p:attrNameLst>
                                      </p:cBhvr>
                                      <p:to>
                                        <p:strVal val="visible"/>
                                      </p:to>
                                    </p:set>
                                    <p:anim calcmode="lin" valueType="num">
                                      <p:cBhvr additive="base">
                                        <p:cTn id="23" dur="500" fill="hold"/>
                                        <p:tgtEl>
                                          <p:spTgt spid="15769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7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7699">
                                            <p:txEl>
                                              <p:pRg st="6" end="6"/>
                                            </p:txEl>
                                          </p:spTgt>
                                        </p:tgtEl>
                                        <p:attrNameLst>
                                          <p:attrName>style.visibility</p:attrName>
                                        </p:attrNameLst>
                                      </p:cBhvr>
                                      <p:to>
                                        <p:strVal val="visible"/>
                                      </p:to>
                                    </p:set>
                                    <p:anim calcmode="lin" valueType="num">
                                      <p:cBhvr additive="base">
                                        <p:cTn id="29" dur="500" fill="hold"/>
                                        <p:tgtEl>
                                          <p:spTgt spid="15769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7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7699">
                                            <p:txEl>
                                              <p:pRg st="7" end="7"/>
                                            </p:txEl>
                                          </p:spTgt>
                                        </p:tgtEl>
                                        <p:attrNameLst>
                                          <p:attrName>style.visibility</p:attrName>
                                        </p:attrNameLst>
                                      </p:cBhvr>
                                      <p:to>
                                        <p:strVal val="visible"/>
                                      </p:to>
                                    </p:set>
                                    <p:anim calcmode="lin" valueType="num">
                                      <p:cBhvr additive="base">
                                        <p:cTn id="35" dur="500" fill="hold"/>
                                        <p:tgtEl>
                                          <p:spTgt spid="15769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76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7699">
                                            <p:txEl>
                                              <p:pRg st="8" end="8"/>
                                            </p:txEl>
                                          </p:spTgt>
                                        </p:tgtEl>
                                        <p:attrNameLst>
                                          <p:attrName>style.visibility</p:attrName>
                                        </p:attrNameLst>
                                      </p:cBhvr>
                                      <p:to>
                                        <p:strVal val="visible"/>
                                      </p:to>
                                    </p:set>
                                    <p:anim calcmode="lin" valueType="num">
                                      <p:cBhvr additive="base">
                                        <p:cTn id="41" dur="500" fill="hold"/>
                                        <p:tgtEl>
                                          <p:spTgt spid="15769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76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umsplatzhalter 4"/>
          <p:cNvSpPr>
            <a:spLocks noGrp="1"/>
          </p:cNvSpPr>
          <p:nvPr>
            <p:ph type="dt" sz="quarter" idx="10"/>
          </p:nvPr>
        </p:nvSpPr>
        <p:spPr>
          <a:noFill/>
        </p:spPr>
        <p:txBody>
          <a:bodyPr/>
          <a:lstStyle/>
          <a:p>
            <a:fld id="{80E39391-7565-473B-8936-480290467A21}" type="datetime1">
              <a:rPr lang="de-DE" smtClean="0"/>
              <a:pPr/>
              <a:t>04.11.2023</a:t>
            </a:fld>
            <a:endParaRPr lang="de-DE" smtClean="0"/>
          </a:p>
        </p:txBody>
      </p:sp>
      <p:sp>
        <p:nvSpPr>
          <p:cNvPr id="65539" name="Fußzeilenplatzhalter 5"/>
          <p:cNvSpPr>
            <a:spLocks noGrp="1"/>
          </p:cNvSpPr>
          <p:nvPr>
            <p:ph type="ftr" sz="quarter" idx="11"/>
          </p:nvPr>
        </p:nvSpPr>
        <p:spPr>
          <a:noFill/>
        </p:spPr>
        <p:txBody>
          <a:bodyPr/>
          <a:lstStyle/>
          <a:p>
            <a:r>
              <a:rPr lang="de-DE" smtClean="0"/>
              <a:t>GESCHICHTE POLITISCHER IDEEN - © Thomas Knob 2007</a:t>
            </a:r>
          </a:p>
        </p:txBody>
      </p:sp>
      <p:sp>
        <p:nvSpPr>
          <p:cNvPr id="65540" name="Foliennummernplatzhalter 6"/>
          <p:cNvSpPr>
            <a:spLocks noGrp="1"/>
          </p:cNvSpPr>
          <p:nvPr>
            <p:ph type="sldNum" sz="quarter" idx="12"/>
          </p:nvPr>
        </p:nvSpPr>
        <p:spPr>
          <a:noFill/>
        </p:spPr>
        <p:txBody>
          <a:bodyPr/>
          <a:lstStyle/>
          <a:p>
            <a:fld id="{22CB97BD-6575-421B-AB14-3EA2E47BD4E1}" type="slidenum">
              <a:rPr lang="de-DE" smtClean="0"/>
              <a:pPr/>
              <a:t>61</a:t>
            </a:fld>
            <a:r>
              <a:rPr lang="de-DE" smtClean="0"/>
              <a:t>/82</a:t>
            </a:r>
          </a:p>
        </p:txBody>
      </p:sp>
      <p:sp>
        <p:nvSpPr>
          <p:cNvPr id="65541" name="Rectangle 2"/>
          <p:cNvSpPr>
            <a:spLocks noGrp="1" noChangeArrowheads="1"/>
          </p:cNvSpPr>
          <p:nvPr>
            <p:ph type="title"/>
          </p:nvPr>
        </p:nvSpPr>
        <p:spPr/>
        <p:txBody>
          <a:bodyPr/>
          <a:lstStyle/>
          <a:p>
            <a:pPr eaLnBrk="1" hangingPunct="1"/>
            <a:r>
              <a:rPr lang="de-DE" smtClean="0"/>
              <a:t>Politische Ideen (31): Bilder</a:t>
            </a:r>
          </a:p>
        </p:txBody>
      </p:sp>
      <p:sp>
        <p:nvSpPr>
          <p:cNvPr id="65542" name="Rectangle 3"/>
          <p:cNvSpPr>
            <a:spLocks noGrp="1" noChangeArrowheads="1"/>
          </p:cNvSpPr>
          <p:nvPr>
            <p:ph type="body" sz="half" idx="1"/>
          </p:nvPr>
        </p:nvSpPr>
        <p:spPr>
          <a:xfrm>
            <a:off x="530225" y="5699125"/>
            <a:ext cx="8362950" cy="609600"/>
          </a:xfrm>
          <a:noFill/>
        </p:spPr>
        <p:txBody>
          <a:bodyPr anchor="b" anchorCtr="1"/>
          <a:lstStyle/>
          <a:p>
            <a:pPr marL="0" indent="0" eaLnBrk="1" hangingPunct="1">
              <a:buFontTx/>
              <a:buNone/>
            </a:pPr>
            <a:r>
              <a:rPr lang="de-DE" sz="1600" b="1" smtClean="0"/>
              <a:t>Karl Marx (1818-1883)              Friedrich Engels (1820-1895) </a:t>
            </a:r>
          </a:p>
        </p:txBody>
      </p:sp>
      <p:pic>
        <p:nvPicPr>
          <p:cNvPr id="158728" name="Picture 8" descr="MarxEngels"/>
          <p:cNvPicPr>
            <a:picLocks noGrp="1" noChangeAspect="1" noChangeArrowheads="1"/>
          </p:cNvPicPr>
          <p:nvPr>
            <p:ph sz="half" idx="2"/>
          </p:nvPr>
        </p:nvPicPr>
        <p:blipFill>
          <a:blip r:embed="rId3" cstate="print"/>
          <a:srcRect/>
          <a:stretch>
            <a:fillRect/>
          </a:stretch>
        </p:blipFill>
        <p:spPr>
          <a:xfrm>
            <a:off x="1187450" y="1395413"/>
            <a:ext cx="6624638" cy="4465637"/>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8728"/>
                                        </p:tgtEl>
                                        <p:attrNameLst>
                                          <p:attrName>style.visibility</p:attrName>
                                        </p:attrNameLst>
                                      </p:cBhvr>
                                      <p:to>
                                        <p:strVal val="visible"/>
                                      </p:to>
                                    </p:set>
                                    <p:animEffect transition="in" filter="wedge">
                                      <p:cBhvr>
                                        <p:cTn id="7" dur="2000"/>
                                        <p:tgtEl>
                                          <p:spTgt spid="158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umsplatzhalter 3"/>
          <p:cNvSpPr>
            <a:spLocks noGrp="1"/>
          </p:cNvSpPr>
          <p:nvPr>
            <p:ph type="dt" sz="quarter" idx="10"/>
          </p:nvPr>
        </p:nvSpPr>
        <p:spPr>
          <a:noFill/>
        </p:spPr>
        <p:txBody>
          <a:bodyPr/>
          <a:lstStyle/>
          <a:p>
            <a:fld id="{F8EA4527-1E13-4D3B-84EA-F5559545F9D4}" type="datetime1">
              <a:rPr lang="de-DE" smtClean="0"/>
              <a:pPr/>
              <a:t>04.11.2023</a:t>
            </a:fld>
            <a:endParaRPr lang="de-DE" smtClean="0"/>
          </a:p>
        </p:txBody>
      </p:sp>
      <p:sp>
        <p:nvSpPr>
          <p:cNvPr id="66563" name="Fußzeilenplatzhalter 4"/>
          <p:cNvSpPr>
            <a:spLocks noGrp="1"/>
          </p:cNvSpPr>
          <p:nvPr>
            <p:ph type="ftr" sz="quarter" idx="11"/>
          </p:nvPr>
        </p:nvSpPr>
        <p:spPr>
          <a:noFill/>
        </p:spPr>
        <p:txBody>
          <a:bodyPr/>
          <a:lstStyle/>
          <a:p>
            <a:r>
              <a:rPr lang="de-DE" smtClean="0"/>
              <a:t>GESCHICHTE POLITISCHER IDEEN - © Thomas Knob 2007</a:t>
            </a:r>
          </a:p>
        </p:txBody>
      </p:sp>
      <p:sp>
        <p:nvSpPr>
          <p:cNvPr id="66564" name="Foliennummernplatzhalter 5"/>
          <p:cNvSpPr>
            <a:spLocks noGrp="1"/>
          </p:cNvSpPr>
          <p:nvPr>
            <p:ph type="sldNum" sz="quarter" idx="12"/>
          </p:nvPr>
        </p:nvSpPr>
        <p:spPr>
          <a:noFill/>
        </p:spPr>
        <p:txBody>
          <a:bodyPr/>
          <a:lstStyle/>
          <a:p>
            <a:fld id="{871915BC-D6ED-48F2-B149-F02D3FFFD8AE}" type="slidenum">
              <a:rPr lang="de-DE" smtClean="0"/>
              <a:pPr/>
              <a:t>62</a:t>
            </a:fld>
            <a:r>
              <a:rPr lang="de-DE" smtClean="0"/>
              <a:t>/82</a:t>
            </a:r>
          </a:p>
        </p:txBody>
      </p:sp>
      <p:sp>
        <p:nvSpPr>
          <p:cNvPr id="66565"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(32): 20. Jh. (Sozialismus 3)</a:t>
            </a:r>
          </a:p>
        </p:txBody>
      </p:sp>
      <p:sp>
        <p:nvSpPr>
          <p:cNvPr id="160771" name="Rectangle 3"/>
          <p:cNvSpPr>
            <a:spLocks noGrp="1" noChangeArrowheads="1"/>
          </p:cNvSpPr>
          <p:nvPr>
            <p:ph type="body" idx="1"/>
          </p:nvPr>
        </p:nvSpPr>
        <p:spPr>
          <a:xfrm>
            <a:off x="107950" y="1412875"/>
            <a:ext cx="8964613" cy="5111750"/>
          </a:xfrm>
        </p:spPr>
        <p:txBody>
          <a:bodyPr/>
          <a:lstStyle/>
          <a:p>
            <a:pPr marL="0" indent="0" eaLnBrk="1" hangingPunct="1">
              <a:lnSpc>
                <a:spcPct val="90000"/>
              </a:lnSpc>
              <a:buFontTx/>
              <a:buNone/>
              <a:tabLst>
                <a:tab pos="185738" algn="l"/>
                <a:tab pos="1073150" algn="l"/>
              </a:tabLst>
            </a:pPr>
            <a:r>
              <a:rPr lang="de-DE" sz="2000" smtClean="0"/>
              <a:t>Der postmarxistische Sozialismus entwickelt sich wie folgt:</a:t>
            </a:r>
            <a:endParaRPr lang="de-DE" sz="2000" b="1" i="1" smtClean="0"/>
          </a:p>
          <a:p>
            <a:pPr marL="0" indent="0" eaLnBrk="1" hangingPunct="1">
              <a:lnSpc>
                <a:spcPct val="90000"/>
              </a:lnSpc>
              <a:tabLst>
                <a:tab pos="185738" algn="l"/>
                <a:tab pos="1073150" algn="l"/>
              </a:tabLst>
            </a:pPr>
            <a:r>
              <a:rPr lang="de-DE" sz="2000" b="1" i="1" smtClean="0"/>
              <a:t> Real existierender Sozialismus: </a:t>
            </a:r>
            <a:r>
              <a:rPr lang="de-DE" sz="2000" smtClean="0"/>
              <a:t>Nach der russischen Oktoberrevolution 	entstehen 1917-1989 (oder länger) Staaten auf marxistisch-leninistischer 	Basis in Osteuropa, Asien und Lateinamerika, deren Praxis die Theorie 	rechtfertigen sollten. Tw. national (Stalin </a:t>
            </a:r>
            <a:r>
              <a:rPr lang="de-DE" sz="2000" i="1" smtClean="0"/>
              <a:t>„Sozialismus in einem Staat“</a:t>
            </a:r>
            <a:r>
              <a:rPr lang="de-DE" sz="2000" smtClean="0"/>
              <a:t>), tw. 	international ausgerichtet (Trotzki: </a:t>
            </a:r>
            <a:r>
              <a:rPr lang="de-DE" sz="2000" i="1" smtClean="0"/>
              <a:t>„permanente Weltrevolution“</a:t>
            </a:r>
            <a:r>
              <a:rPr lang="de-DE" sz="2000" smtClean="0"/>
              <a:t>)</a:t>
            </a:r>
            <a:endParaRPr lang="de-DE" sz="2000" b="1" i="1" smtClean="0"/>
          </a:p>
          <a:p>
            <a:pPr marL="0" indent="0" eaLnBrk="1" hangingPunct="1">
              <a:lnSpc>
                <a:spcPct val="90000"/>
              </a:lnSpc>
              <a:tabLst>
                <a:tab pos="185738" algn="l"/>
                <a:tab pos="1073150" algn="l"/>
              </a:tabLst>
            </a:pPr>
            <a:r>
              <a:rPr lang="de-DE" sz="2000" b="1" i="1" smtClean="0"/>
              <a:t> Sozialdemokratie:</a:t>
            </a:r>
            <a:r>
              <a:rPr lang="de-DE" sz="2000" smtClean="0"/>
              <a:t> Vorläufer sind die 1903 von Lenins Bolschewiki (setzen 	auf Kaderpartei und Berufsrevolutionäre) abgespalteten Menschewiki. Sieht 	ihre Rolle als </a:t>
            </a:r>
            <a:r>
              <a:rPr lang="de-DE" sz="2000" i="1" smtClean="0"/>
              <a:t>Oppositions-</a:t>
            </a:r>
            <a:r>
              <a:rPr lang="de-DE" sz="2000" smtClean="0"/>
              <a:t> (z.B. </a:t>
            </a:r>
            <a:r>
              <a:rPr lang="de-DE" sz="2000" i="1" smtClean="0"/>
              <a:t>„Austromarxismus“</a:t>
            </a:r>
            <a:r>
              <a:rPr lang="de-DE" sz="2000" smtClean="0"/>
              <a:t> von O. Bauer; verbindet 	marxistische Ökonomie + politischer Demokratie) bzw. </a:t>
            </a:r>
            <a:r>
              <a:rPr lang="de-DE" sz="2000" i="1" smtClean="0"/>
              <a:t>Regierungssozialis-	mus</a:t>
            </a:r>
            <a:r>
              <a:rPr lang="de-DE" sz="2000" smtClean="0"/>
              <a:t> (z. B. </a:t>
            </a:r>
            <a:r>
              <a:rPr lang="de-DE" sz="2000" i="1" smtClean="0"/>
              <a:t>„Revisionismus“,</a:t>
            </a:r>
            <a:r>
              <a:rPr lang="de-DE" sz="2000" smtClean="0"/>
              <a:t> der evolutionär zum Sozialismus will) in Mehr-	parteiensystemen. Unterschied zum Kommunismus: Reform statt Revolution</a:t>
            </a:r>
          </a:p>
          <a:p>
            <a:pPr marL="0" indent="0" eaLnBrk="1" hangingPunct="1">
              <a:lnSpc>
                <a:spcPct val="90000"/>
              </a:lnSpc>
              <a:tabLst>
                <a:tab pos="185738" algn="l"/>
                <a:tab pos="1073150" algn="l"/>
              </a:tabLst>
            </a:pPr>
            <a:r>
              <a:rPr lang="de-DE" sz="2000" smtClean="0"/>
              <a:t> „</a:t>
            </a:r>
            <a:r>
              <a:rPr lang="de-DE" sz="2000" b="1" i="1" smtClean="0"/>
              <a:t>Neue Linke“: </a:t>
            </a:r>
            <a:r>
              <a:rPr lang="de-DE" sz="2000" smtClean="0"/>
              <a:t>Gegen Ende des 20. Jh. entstehen sozialistische Linkspartei-	en, deren Wurzeln im „Eurokommunismus“ bzw. der APO der 60er-Jahre 	gesehen werden könnten. Ihre Kapitalismuskritik hat die ökonomische 	„Globalisierung“ als Ausgangpunkt und Feindbild. Auch die in den 80ern ge-	gründeten „Grünen“ waren ursprünglich ökologisch ausgerichtete „Linke“.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checkerboard(across)">
                                      <p:cBhvr>
                                        <p:cTn id="7" dur="500"/>
                                        <p:tgtEl>
                                          <p:spTgt spid="160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0771">
                                            <p:txEl>
                                              <p:pRg st="1" end="1"/>
                                            </p:txEl>
                                          </p:spTgt>
                                        </p:tgtEl>
                                        <p:attrNameLst>
                                          <p:attrName>style.visibility</p:attrName>
                                        </p:attrNameLst>
                                      </p:cBhvr>
                                      <p:to>
                                        <p:strVal val="visible"/>
                                      </p:to>
                                    </p:set>
                                    <p:anim calcmode="lin" valueType="num">
                                      <p:cBhvr additive="base">
                                        <p:cTn id="12" dur="5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0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0771">
                                            <p:txEl>
                                              <p:pRg st="2" end="2"/>
                                            </p:txEl>
                                          </p:spTgt>
                                        </p:tgtEl>
                                        <p:attrNameLst>
                                          <p:attrName>style.visibility</p:attrName>
                                        </p:attrNameLst>
                                      </p:cBhvr>
                                      <p:to>
                                        <p:strVal val="visible"/>
                                      </p:to>
                                    </p:set>
                                    <p:anim calcmode="lin" valueType="num">
                                      <p:cBhvr additive="base">
                                        <p:cTn id="18" dur="500" fill="hold"/>
                                        <p:tgtEl>
                                          <p:spTgt spid="16077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0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0771">
                                            <p:txEl>
                                              <p:pRg st="3" end="3"/>
                                            </p:txEl>
                                          </p:spTgt>
                                        </p:tgtEl>
                                        <p:attrNameLst>
                                          <p:attrName>style.visibility</p:attrName>
                                        </p:attrNameLst>
                                      </p:cBhvr>
                                      <p:to>
                                        <p:strVal val="visible"/>
                                      </p:to>
                                    </p:set>
                                    <p:anim calcmode="lin" valueType="num">
                                      <p:cBhvr additive="base">
                                        <p:cTn id="24" dur="500" fill="hold"/>
                                        <p:tgtEl>
                                          <p:spTgt spid="16077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0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5"/>
          <p:cNvSpPr>
            <a:spLocks noGrp="1"/>
          </p:cNvSpPr>
          <p:nvPr>
            <p:ph type="dt" sz="quarter" idx="10"/>
          </p:nvPr>
        </p:nvSpPr>
        <p:spPr>
          <a:noFill/>
        </p:spPr>
        <p:txBody>
          <a:bodyPr/>
          <a:lstStyle/>
          <a:p>
            <a:fld id="{96D5C6E8-4043-43CD-A609-A81434B1256C}" type="datetime1">
              <a:rPr lang="de-DE" smtClean="0"/>
              <a:pPr/>
              <a:t>04.11.2023</a:t>
            </a:fld>
            <a:endParaRPr lang="de-DE" smtClean="0"/>
          </a:p>
        </p:txBody>
      </p:sp>
      <p:sp>
        <p:nvSpPr>
          <p:cNvPr id="67587" name="Fußzeilenplatzhalter 6"/>
          <p:cNvSpPr>
            <a:spLocks noGrp="1"/>
          </p:cNvSpPr>
          <p:nvPr>
            <p:ph type="ftr" sz="quarter" idx="11"/>
          </p:nvPr>
        </p:nvSpPr>
        <p:spPr>
          <a:noFill/>
        </p:spPr>
        <p:txBody>
          <a:bodyPr/>
          <a:lstStyle/>
          <a:p>
            <a:r>
              <a:rPr lang="de-DE" smtClean="0"/>
              <a:t>GESCHICHTE POLITISCHER IDEEN - © Thomas Knob 2007</a:t>
            </a:r>
          </a:p>
        </p:txBody>
      </p:sp>
      <p:sp>
        <p:nvSpPr>
          <p:cNvPr id="67588" name="Foliennummernplatzhalter 7"/>
          <p:cNvSpPr>
            <a:spLocks noGrp="1"/>
          </p:cNvSpPr>
          <p:nvPr>
            <p:ph type="sldNum" sz="quarter" idx="12"/>
          </p:nvPr>
        </p:nvSpPr>
        <p:spPr>
          <a:noFill/>
        </p:spPr>
        <p:txBody>
          <a:bodyPr/>
          <a:lstStyle/>
          <a:p>
            <a:fld id="{D87724C2-488D-4DD3-B45B-908AF0FE041D}" type="slidenum">
              <a:rPr lang="de-DE" smtClean="0"/>
              <a:pPr/>
              <a:t>63</a:t>
            </a:fld>
            <a:r>
              <a:rPr lang="de-DE" smtClean="0"/>
              <a:t>/82</a:t>
            </a:r>
          </a:p>
        </p:txBody>
      </p:sp>
      <p:sp>
        <p:nvSpPr>
          <p:cNvPr id="67589" name="Rectangle 2"/>
          <p:cNvSpPr>
            <a:spLocks noGrp="1" noChangeArrowheads="1"/>
          </p:cNvSpPr>
          <p:nvPr>
            <p:ph type="title"/>
          </p:nvPr>
        </p:nvSpPr>
        <p:spPr/>
        <p:txBody>
          <a:bodyPr/>
          <a:lstStyle/>
          <a:p>
            <a:pPr eaLnBrk="1" hangingPunct="1"/>
            <a:r>
              <a:rPr lang="de-DE" smtClean="0"/>
              <a:t>Politische Ideen (32): Bilder</a:t>
            </a:r>
          </a:p>
        </p:txBody>
      </p:sp>
      <p:sp>
        <p:nvSpPr>
          <p:cNvPr id="67590" name="Rectangle 3"/>
          <p:cNvSpPr>
            <a:spLocks noGrp="1" noChangeArrowheads="1"/>
          </p:cNvSpPr>
          <p:nvPr>
            <p:ph type="body" sz="half" idx="1"/>
          </p:nvPr>
        </p:nvSpPr>
        <p:spPr>
          <a:xfrm>
            <a:off x="144463" y="5589588"/>
            <a:ext cx="3132137" cy="609600"/>
          </a:xfrm>
          <a:noFill/>
        </p:spPr>
        <p:txBody>
          <a:bodyPr anchor="b" anchorCtr="1"/>
          <a:lstStyle/>
          <a:p>
            <a:pPr marL="0" indent="0" eaLnBrk="1" hangingPunct="1">
              <a:buFontTx/>
              <a:buNone/>
            </a:pPr>
            <a:r>
              <a:rPr lang="ru-RU" sz="1600" b="1" smtClean="0"/>
              <a:t>Владимир Ильич Ульянов</a:t>
            </a:r>
            <a:endParaRPr lang="de-DE" sz="1600" b="1" smtClean="0"/>
          </a:p>
          <a:p>
            <a:pPr marL="0" indent="0" algn="ctr" eaLnBrk="1" hangingPunct="1">
              <a:buFontTx/>
              <a:buNone/>
            </a:pPr>
            <a:r>
              <a:rPr lang="de-DE" sz="1600" b="1" smtClean="0"/>
              <a:t>= Lenin (1870-1924)</a:t>
            </a:r>
          </a:p>
        </p:txBody>
      </p:sp>
      <p:pic>
        <p:nvPicPr>
          <p:cNvPr id="162824" name="Picture 8" descr="LeninWarhol"/>
          <p:cNvPicPr>
            <a:picLocks noGrp="1" noChangeAspect="1" noChangeArrowheads="1"/>
          </p:cNvPicPr>
          <p:nvPr>
            <p:ph sz="quarter" idx="2"/>
          </p:nvPr>
        </p:nvPicPr>
        <p:blipFill>
          <a:blip r:embed="rId3" cstate="print"/>
          <a:srcRect/>
          <a:stretch>
            <a:fillRect/>
          </a:stretch>
        </p:blipFill>
        <p:spPr>
          <a:xfrm>
            <a:off x="107950" y="1412875"/>
            <a:ext cx="3028950" cy="4103688"/>
          </a:xfrm>
          <a:noFill/>
        </p:spPr>
      </p:pic>
      <p:sp>
        <p:nvSpPr>
          <p:cNvPr id="67592" name="Rectangle 6"/>
          <p:cNvSpPr>
            <a:spLocks noChangeArrowheads="1"/>
          </p:cNvSpPr>
          <p:nvPr/>
        </p:nvSpPr>
        <p:spPr bwMode="auto">
          <a:xfrm>
            <a:off x="3233738" y="5708650"/>
            <a:ext cx="2954337" cy="630238"/>
          </a:xfrm>
          <a:prstGeom prst="rect">
            <a:avLst/>
          </a:prstGeom>
          <a:noFill/>
          <a:ln w="9525">
            <a:noFill/>
            <a:miter lim="800000"/>
            <a:headEnd/>
            <a:tailEnd/>
          </a:ln>
        </p:spPr>
        <p:txBody>
          <a:bodyPr wrap="none">
            <a:spAutoFit/>
          </a:bodyPr>
          <a:lstStyle/>
          <a:p>
            <a:pPr algn="ctr">
              <a:spcBef>
                <a:spcPct val="20000"/>
              </a:spcBef>
            </a:pPr>
            <a:r>
              <a:rPr lang="ru-RU" sz="1600" b="1"/>
              <a:t>Лев Давидович Бронштейн</a:t>
            </a:r>
            <a:endParaRPr lang="de-DE" sz="1600" b="1"/>
          </a:p>
          <a:p>
            <a:pPr algn="ctr">
              <a:spcBef>
                <a:spcPct val="20000"/>
              </a:spcBef>
            </a:pPr>
            <a:r>
              <a:rPr lang="de-DE" sz="1600"/>
              <a:t> = </a:t>
            </a:r>
            <a:r>
              <a:rPr lang="de-DE" sz="1600" b="1"/>
              <a:t>Trotzki (1879-1940; Mord)</a:t>
            </a:r>
            <a:r>
              <a:rPr lang="de-DE" sz="1600"/>
              <a:t> </a:t>
            </a:r>
          </a:p>
        </p:txBody>
      </p:sp>
      <p:sp>
        <p:nvSpPr>
          <p:cNvPr id="67593" name="Rectangle 7"/>
          <p:cNvSpPr>
            <a:spLocks noChangeArrowheads="1"/>
          </p:cNvSpPr>
          <p:nvPr/>
        </p:nvSpPr>
        <p:spPr bwMode="auto">
          <a:xfrm>
            <a:off x="6156325" y="4581525"/>
            <a:ext cx="2462213" cy="366713"/>
          </a:xfrm>
          <a:prstGeom prst="rect">
            <a:avLst/>
          </a:prstGeom>
          <a:noFill/>
          <a:ln w="9525">
            <a:noFill/>
            <a:miter lim="800000"/>
            <a:headEnd/>
            <a:tailEnd/>
          </a:ln>
        </p:spPr>
        <p:txBody>
          <a:bodyPr wrap="none">
            <a:spAutoFit/>
          </a:bodyPr>
          <a:lstStyle/>
          <a:p>
            <a:pPr>
              <a:spcBef>
                <a:spcPct val="20000"/>
              </a:spcBef>
            </a:pPr>
            <a:r>
              <a:rPr lang="de-DE" sz="1600" b="1"/>
              <a:t>Otto Bauer (1881-1938)</a:t>
            </a:r>
            <a:r>
              <a:rPr lang="de-DE"/>
              <a:t> </a:t>
            </a:r>
          </a:p>
        </p:txBody>
      </p:sp>
      <p:pic>
        <p:nvPicPr>
          <p:cNvPr id="162826" name="Picture 10" descr="Trotzki"/>
          <p:cNvPicPr>
            <a:picLocks noGrp="1" noChangeAspect="1" noChangeArrowheads="1"/>
          </p:cNvPicPr>
          <p:nvPr>
            <p:ph sz="quarter" idx="3"/>
          </p:nvPr>
        </p:nvPicPr>
        <p:blipFill>
          <a:blip r:embed="rId4" cstate="print"/>
          <a:srcRect/>
          <a:stretch>
            <a:fillRect/>
          </a:stretch>
        </p:blipFill>
        <p:spPr>
          <a:xfrm>
            <a:off x="2967038" y="1628775"/>
            <a:ext cx="2900362" cy="4032250"/>
          </a:xfrm>
          <a:noFill/>
        </p:spPr>
      </p:pic>
      <p:pic>
        <p:nvPicPr>
          <p:cNvPr id="162828" name="Picture 12" descr="Bauer"/>
          <p:cNvPicPr>
            <a:picLocks noChangeAspect="1" noChangeArrowheads="1"/>
          </p:cNvPicPr>
          <p:nvPr/>
        </p:nvPicPr>
        <p:blipFill>
          <a:blip r:embed="rId5" cstate="print"/>
          <a:srcRect/>
          <a:stretch>
            <a:fillRect/>
          </a:stretch>
        </p:blipFill>
        <p:spPr bwMode="auto">
          <a:xfrm>
            <a:off x="5651500" y="1484313"/>
            <a:ext cx="3455988" cy="2908300"/>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2824"/>
                                        </p:tgtEl>
                                        <p:attrNameLst>
                                          <p:attrName>style.visibility</p:attrName>
                                        </p:attrNameLst>
                                      </p:cBhvr>
                                      <p:to>
                                        <p:strVal val="visible"/>
                                      </p:to>
                                    </p:set>
                                    <p:animEffect transition="in" filter="wedge">
                                      <p:cBhvr>
                                        <p:cTn id="7" dur="2000"/>
                                        <p:tgtEl>
                                          <p:spTgt spid="16282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62826"/>
                                        </p:tgtEl>
                                        <p:attrNameLst>
                                          <p:attrName>style.visibility</p:attrName>
                                        </p:attrNameLst>
                                      </p:cBhvr>
                                      <p:to>
                                        <p:strVal val="visible"/>
                                      </p:to>
                                    </p:set>
                                    <p:animEffect transition="in" filter="wedge">
                                      <p:cBhvr>
                                        <p:cTn id="12" dur="2000"/>
                                        <p:tgtEl>
                                          <p:spTgt spid="16282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62828"/>
                                        </p:tgtEl>
                                        <p:attrNameLst>
                                          <p:attrName>style.visibility</p:attrName>
                                        </p:attrNameLst>
                                      </p:cBhvr>
                                      <p:to>
                                        <p:strVal val="visible"/>
                                      </p:to>
                                    </p:set>
                                    <p:animEffect transition="in" filter="wedge">
                                      <p:cBhvr>
                                        <p:cTn id="17" dur="2000"/>
                                        <p:tgtEl>
                                          <p:spTgt spid="162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umsplatzhalter 3"/>
          <p:cNvSpPr>
            <a:spLocks noGrp="1"/>
          </p:cNvSpPr>
          <p:nvPr>
            <p:ph type="dt" sz="quarter" idx="10"/>
          </p:nvPr>
        </p:nvSpPr>
        <p:spPr>
          <a:noFill/>
        </p:spPr>
        <p:txBody>
          <a:bodyPr/>
          <a:lstStyle/>
          <a:p>
            <a:fld id="{EA1F629E-A91D-4E4A-9404-151382B7A4C1}" type="datetime1">
              <a:rPr lang="de-DE" smtClean="0"/>
              <a:pPr/>
              <a:t>04.11.2023</a:t>
            </a:fld>
            <a:endParaRPr lang="de-DE" smtClean="0"/>
          </a:p>
        </p:txBody>
      </p:sp>
      <p:sp>
        <p:nvSpPr>
          <p:cNvPr id="68611" name="Fußzeilenplatzhalter 4"/>
          <p:cNvSpPr>
            <a:spLocks noGrp="1"/>
          </p:cNvSpPr>
          <p:nvPr>
            <p:ph type="ftr" sz="quarter" idx="11"/>
          </p:nvPr>
        </p:nvSpPr>
        <p:spPr>
          <a:noFill/>
        </p:spPr>
        <p:txBody>
          <a:bodyPr/>
          <a:lstStyle/>
          <a:p>
            <a:r>
              <a:rPr lang="de-DE" smtClean="0"/>
              <a:t>GESCHICHTE POLITISCHER IDEEN - © Thomas Knob 2007</a:t>
            </a:r>
          </a:p>
        </p:txBody>
      </p:sp>
      <p:sp>
        <p:nvSpPr>
          <p:cNvPr id="68612" name="Foliennummernplatzhalter 5"/>
          <p:cNvSpPr>
            <a:spLocks noGrp="1"/>
          </p:cNvSpPr>
          <p:nvPr>
            <p:ph type="sldNum" sz="quarter" idx="12"/>
          </p:nvPr>
        </p:nvSpPr>
        <p:spPr>
          <a:noFill/>
        </p:spPr>
        <p:txBody>
          <a:bodyPr/>
          <a:lstStyle/>
          <a:p>
            <a:fld id="{51D52F6A-CD9D-43FE-8E3B-18BB045C6116}" type="slidenum">
              <a:rPr lang="de-DE" smtClean="0"/>
              <a:pPr/>
              <a:t>64</a:t>
            </a:fld>
            <a:r>
              <a:rPr lang="de-DE" smtClean="0"/>
              <a:t>/82</a:t>
            </a:r>
          </a:p>
        </p:txBody>
      </p:sp>
      <p:sp>
        <p:nvSpPr>
          <p:cNvPr id="68613"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(33): 20. Jh. (Soziallehre)</a:t>
            </a:r>
          </a:p>
        </p:txBody>
      </p:sp>
      <p:sp>
        <p:nvSpPr>
          <p:cNvPr id="172035" name="Rectangle 3"/>
          <p:cNvSpPr>
            <a:spLocks noGrp="1" noChangeArrowheads="1"/>
          </p:cNvSpPr>
          <p:nvPr>
            <p:ph type="body" idx="1"/>
          </p:nvPr>
        </p:nvSpPr>
        <p:spPr>
          <a:xfrm>
            <a:off x="179388" y="1196975"/>
            <a:ext cx="8785225" cy="5616575"/>
          </a:xfrm>
        </p:spPr>
        <p:txBody>
          <a:bodyPr/>
          <a:lstStyle/>
          <a:p>
            <a:pPr marL="0" indent="0" eaLnBrk="1" hangingPunct="1">
              <a:lnSpc>
                <a:spcPct val="90000"/>
              </a:lnSpc>
              <a:buFontTx/>
              <a:buNone/>
              <a:tabLst>
                <a:tab pos="179388" algn="l"/>
              </a:tabLst>
            </a:pPr>
            <a:r>
              <a:rPr lang="de-DE" smtClean="0"/>
              <a:t>Die </a:t>
            </a:r>
            <a:r>
              <a:rPr lang="de-DE" b="1" i="1" smtClean="0"/>
              <a:t>Christliche Soziallehre</a:t>
            </a:r>
            <a:r>
              <a:rPr lang="de-DE" smtClean="0"/>
              <a:t> strebt einen dritten Weg neben sozialistischem Marxismus und liberalem Kapitalismus an.</a:t>
            </a:r>
          </a:p>
          <a:p>
            <a:pPr marL="0" indent="0" eaLnBrk="1" hangingPunct="1">
              <a:lnSpc>
                <a:spcPct val="90000"/>
              </a:lnSpc>
              <a:buFontTx/>
              <a:buNone/>
              <a:tabLst>
                <a:tab pos="179388" algn="l"/>
              </a:tabLst>
            </a:pPr>
            <a:r>
              <a:rPr lang="de-DE" i="1" smtClean="0"/>
              <a:t>Grundgedanke</a:t>
            </a:r>
            <a:r>
              <a:rPr lang="de-DE" smtClean="0"/>
              <a:t> ist die wünschenswerte Kooperation zwischen Arbeit und Kapital unter Absage an extreme Lösungen beider Richtungen. Angestrebt wird eine </a:t>
            </a:r>
            <a:r>
              <a:rPr lang="de-DE" i="1" smtClean="0"/>
              <a:t>Ordo Socialis</a:t>
            </a:r>
            <a:r>
              <a:rPr lang="de-DE" smtClean="0"/>
              <a:t> (eine vernunft- gebundene Ordnung des gesellschaftlichen Zusammenlebens, ein geordneter Wettbewerb (eher Volks- als Betriebswirtschaft).</a:t>
            </a:r>
          </a:p>
          <a:p>
            <a:pPr marL="0" indent="0" eaLnBrk="1" hangingPunct="1">
              <a:lnSpc>
                <a:spcPct val="90000"/>
              </a:lnSpc>
              <a:buFontTx/>
              <a:buNone/>
              <a:tabLst>
                <a:tab pos="179388" algn="l"/>
              </a:tabLst>
            </a:pPr>
            <a:r>
              <a:rPr lang="de-DE" smtClean="0"/>
              <a:t>Die „soziale Frage“ wird der katholische Soziallehre vor allem in Sozialenzykliken (schon von </a:t>
            </a:r>
            <a:r>
              <a:rPr lang="de-DE" b="1" smtClean="0"/>
              <a:t>Leo XIII</a:t>
            </a:r>
            <a:r>
              <a:rPr lang="de-DE" smtClean="0"/>
              <a:t>. 1891; „Rerum novarum“) thematisiert (bis 2005 8 weitere). </a:t>
            </a:r>
            <a:r>
              <a:rPr lang="de-DE" b="1" smtClean="0"/>
              <a:t>C. Blumhardt</a:t>
            </a:r>
            <a:r>
              <a:rPr lang="de-DE" smtClean="0"/>
              <a:t> begründet die protestantische S.. - </a:t>
            </a:r>
            <a:r>
              <a:rPr lang="de-DE" i="1" smtClean="0"/>
              <a:t>Zwei Schwerpunkte</a:t>
            </a:r>
            <a:r>
              <a:rPr lang="de-DE" smtClean="0"/>
              <a:t> der Soziallehre:</a:t>
            </a:r>
          </a:p>
          <a:p>
            <a:pPr marL="0" indent="0" eaLnBrk="1" hangingPunct="1">
              <a:lnSpc>
                <a:spcPct val="90000"/>
              </a:lnSpc>
              <a:tabLst>
                <a:tab pos="179388" algn="l"/>
              </a:tabLst>
            </a:pPr>
            <a:r>
              <a:rPr lang="de-DE" smtClean="0"/>
              <a:t> Gesellschaftsverändernder Charakter durch Anpassung der 	kapitalistischen Verhältnisse an das Gerechtigkeitsgebot </a:t>
            </a:r>
          </a:p>
          <a:p>
            <a:pPr marL="0" indent="0" eaLnBrk="1" hangingPunct="1">
              <a:lnSpc>
                <a:spcPct val="90000"/>
              </a:lnSpc>
              <a:tabLst>
                <a:tab pos="179388" algn="l"/>
              </a:tabLst>
            </a:pPr>
            <a:r>
              <a:rPr lang="de-DE" smtClean="0"/>
              <a:t> Betonung des faktischen Bündnisses christlicher Tradition mit 	konservativ-wirtschaftsliberalen Positionen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checkerboard(across)">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checkerboard(across)">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checkerboard(across)">
                                      <p:cBhvr>
                                        <p:cTn id="17" dur="500"/>
                                        <p:tgtEl>
                                          <p:spTgt spid="172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2035">
                                            <p:txEl>
                                              <p:pRg st="3" end="3"/>
                                            </p:txEl>
                                          </p:spTgt>
                                        </p:tgtEl>
                                        <p:attrNameLst>
                                          <p:attrName>style.visibility</p:attrName>
                                        </p:attrNameLst>
                                      </p:cBhvr>
                                      <p:to>
                                        <p:strVal val="visible"/>
                                      </p:to>
                                    </p:set>
                                    <p:anim calcmode="lin" valueType="num">
                                      <p:cBhvr additive="base">
                                        <p:cTn id="22" dur="500" fill="hold"/>
                                        <p:tgtEl>
                                          <p:spTgt spid="17203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2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2035">
                                            <p:txEl>
                                              <p:pRg st="4" end="4"/>
                                            </p:txEl>
                                          </p:spTgt>
                                        </p:tgtEl>
                                        <p:attrNameLst>
                                          <p:attrName>style.visibility</p:attrName>
                                        </p:attrNameLst>
                                      </p:cBhvr>
                                      <p:to>
                                        <p:strVal val="visible"/>
                                      </p:to>
                                    </p:set>
                                    <p:anim calcmode="lin" valueType="num">
                                      <p:cBhvr additive="base">
                                        <p:cTn id="28" dur="500" fill="hold"/>
                                        <p:tgtEl>
                                          <p:spTgt spid="17203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2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umsplatzhalter 5"/>
          <p:cNvSpPr>
            <a:spLocks noGrp="1"/>
          </p:cNvSpPr>
          <p:nvPr>
            <p:ph type="dt" sz="quarter" idx="10"/>
          </p:nvPr>
        </p:nvSpPr>
        <p:spPr>
          <a:noFill/>
        </p:spPr>
        <p:txBody>
          <a:bodyPr/>
          <a:lstStyle/>
          <a:p>
            <a:fld id="{3920D048-CB37-47D1-8BD2-A97E0DFEB998}" type="datetime1">
              <a:rPr lang="de-DE" smtClean="0"/>
              <a:pPr/>
              <a:t>04.11.2023</a:t>
            </a:fld>
            <a:endParaRPr lang="de-DE" smtClean="0"/>
          </a:p>
        </p:txBody>
      </p:sp>
      <p:sp>
        <p:nvSpPr>
          <p:cNvPr id="69635" name="Fußzeilenplatzhalter 6"/>
          <p:cNvSpPr>
            <a:spLocks noGrp="1"/>
          </p:cNvSpPr>
          <p:nvPr>
            <p:ph type="ftr" sz="quarter" idx="11"/>
          </p:nvPr>
        </p:nvSpPr>
        <p:spPr>
          <a:noFill/>
        </p:spPr>
        <p:txBody>
          <a:bodyPr/>
          <a:lstStyle/>
          <a:p>
            <a:r>
              <a:rPr lang="de-DE" smtClean="0"/>
              <a:t>GESCHICHTE POLITISCHER IDEEN - © Thomas Knob 2007</a:t>
            </a:r>
          </a:p>
        </p:txBody>
      </p:sp>
      <p:sp>
        <p:nvSpPr>
          <p:cNvPr id="69636" name="Foliennummernplatzhalter 7"/>
          <p:cNvSpPr>
            <a:spLocks noGrp="1"/>
          </p:cNvSpPr>
          <p:nvPr>
            <p:ph type="sldNum" sz="quarter" idx="12"/>
          </p:nvPr>
        </p:nvSpPr>
        <p:spPr>
          <a:noFill/>
        </p:spPr>
        <p:txBody>
          <a:bodyPr/>
          <a:lstStyle/>
          <a:p>
            <a:fld id="{900B5A69-0EEE-4B77-9CD2-BD3197CB2B9F}" type="slidenum">
              <a:rPr lang="de-DE" smtClean="0"/>
              <a:pPr/>
              <a:t>65</a:t>
            </a:fld>
            <a:r>
              <a:rPr lang="de-DE" smtClean="0"/>
              <a:t>/82</a:t>
            </a:r>
          </a:p>
        </p:txBody>
      </p:sp>
      <p:sp>
        <p:nvSpPr>
          <p:cNvPr id="69637" name="Rectangle 2"/>
          <p:cNvSpPr>
            <a:spLocks noGrp="1" noChangeArrowheads="1"/>
          </p:cNvSpPr>
          <p:nvPr>
            <p:ph type="title"/>
          </p:nvPr>
        </p:nvSpPr>
        <p:spPr/>
        <p:txBody>
          <a:bodyPr/>
          <a:lstStyle/>
          <a:p>
            <a:pPr eaLnBrk="1" hangingPunct="1"/>
            <a:r>
              <a:rPr lang="de-DE" smtClean="0"/>
              <a:t>Politische Ideen (33): Bilder</a:t>
            </a:r>
          </a:p>
        </p:txBody>
      </p:sp>
      <p:sp>
        <p:nvSpPr>
          <p:cNvPr id="69638" name="Rectangle 3"/>
          <p:cNvSpPr>
            <a:spLocks noGrp="1" noChangeArrowheads="1"/>
          </p:cNvSpPr>
          <p:nvPr>
            <p:ph type="body" sz="half" idx="1"/>
          </p:nvPr>
        </p:nvSpPr>
        <p:spPr>
          <a:xfrm>
            <a:off x="457200" y="5699125"/>
            <a:ext cx="8362950" cy="609600"/>
          </a:xfrm>
          <a:noFill/>
        </p:spPr>
        <p:txBody>
          <a:bodyPr anchor="b" anchorCtr="1"/>
          <a:lstStyle/>
          <a:p>
            <a:pPr marL="0" indent="0" eaLnBrk="1" hangingPunct="1">
              <a:lnSpc>
                <a:spcPct val="90000"/>
              </a:lnSpc>
              <a:buFontTx/>
              <a:buNone/>
            </a:pPr>
            <a:r>
              <a:rPr lang="de-DE" sz="1600" b="1" smtClean="0"/>
              <a:t>Vincenzo Gioacchino Pecci                            Christoph Blumhardt </a:t>
            </a:r>
          </a:p>
          <a:p>
            <a:pPr marL="0" indent="0" eaLnBrk="1" hangingPunct="1">
              <a:lnSpc>
                <a:spcPct val="90000"/>
              </a:lnSpc>
              <a:buFontTx/>
              <a:buNone/>
            </a:pPr>
            <a:r>
              <a:rPr lang="de-DE" sz="1600" smtClean="0"/>
              <a:t>(</a:t>
            </a:r>
            <a:r>
              <a:rPr lang="de-DE" sz="1600" b="1" smtClean="0"/>
              <a:t>Papst Leo XIII.; 1848-1923)                                     (1842-1919)</a:t>
            </a:r>
          </a:p>
        </p:txBody>
      </p:sp>
      <p:pic>
        <p:nvPicPr>
          <p:cNvPr id="174089" name="Picture 9" descr="LeoXIII"/>
          <p:cNvPicPr>
            <a:picLocks noGrp="1" noChangeAspect="1" noChangeArrowheads="1"/>
          </p:cNvPicPr>
          <p:nvPr>
            <p:ph sz="quarter" idx="2"/>
          </p:nvPr>
        </p:nvPicPr>
        <p:blipFill>
          <a:blip r:embed="rId3" cstate="print"/>
          <a:srcRect/>
          <a:stretch>
            <a:fillRect/>
          </a:stretch>
        </p:blipFill>
        <p:spPr>
          <a:xfrm>
            <a:off x="900113" y="1412875"/>
            <a:ext cx="3646487" cy="4248150"/>
          </a:xfrm>
          <a:noFill/>
        </p:spPr>
      </p:pic>
      <p:pic>
        <p:nvPicPr>
          <p:cNvPr id="174091" name="Picture 11" descr="Blumhardt"/>
          <p:cNvPicPr>
            <a:picLocks noGrp="1" noChangeAspect="1" noChangeArrowheads="1"/>
          </p:cNvPicPr>
          <p:nvPr>
            <p:ph sz="quarter" idx="3"/>
          </p:nvPr>
        </p:nvPicPr>
        <p:blipFill>
          <a:blip r:embed="rId4" cstate="print"/>
          <a:srcRect/>
          <a:stretch>
            <a:fillRect/>
          </a:stretch>
        </p:blipFill>
        <p:spPr>
          <a:xfrm>
            <a:off x="5219700" y="1412875"/>
            <a:ext cx="3154363" cy="4248150"/>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089"/>
                                        </p:tgtEl>
                                        <p:attrNameLst>
                                          <p:attrName>style.visibility</p:attrName>
                                        </p:attrNameLst>
                                      </p:cBhvr>
                                      <p:to>
                                        <p:strVal val="visible"/>
                                      </p:to>
                                    </p:set>
                                    <p:animEffect transition="in" filter="wedge">
                                      <p:cBhvr>
                                        <p:cTn id="7" dur="2000"/>
                                        <p:tgtEl>
                                          <p:spTgt spid="17408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74091"/>
                                        </p:tgtEl>
                                        <p:attrNameLst>
                                          <p:attrName>style.visibility</p:attrName>
                                        </p:attrNameLst>
                                      </p:cBhvr>
                                      <p:to>
                                        <p:strVal val="visible"/>
                                      </p:to>
                                    </p:set>
                                    <p:animEffect transition="in" filter="wedge">
                                      <p:cBhvr>
                                        <p:cTn id="12" dur="2000"/>
                                        <p:tgtEl>
                                          <p:spTgt spid="174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umsplatzhalter 3"/>
          <p:cNvSpPr>
            <a:spLocks noGrp="1"/>
          </p:cNvSpPr>
          <p:nvPr>
            <p:ph type="dt" sz="quarter" idx="10"/>
          </p:nvPr>
        </p:nvSpPr>
        <p:spPr>
          <a:noFill/>
        </p:spPr>
        <p:txBody>
          <a:bodyPr/>
          <a:lstStyle/>
          <a:p>
            <a:fld id="{106278CF-5255-4CBF-B7B6-7F09A55D369D}" type="datetime1">
              <a:rPr lang="de-DE" smtClean="0"/>
              <a:pPr/>
              <a:t>04.11.2023</a:t>
            </a:fld>
            <a:endParaRPr lang="de-DE" smtClean="0"/>
          </a:p>
        </p:txBody>
      </p:sp>
      <p:sp>
        <p:nvSpPr>
          <p:cNvPr id="70659" name="Fußzeilenplatzhalter 4"/>
          <p:cNvSpPr>
            <a:spLocks noGrp="1"/>
          </p:cNvSpPr>
          <p:nvPr>
            <p:ph type="ftr" sz="quarter" idx="11"/>
          </p:nvPr>
        </p:nvSpPr>
        <p:spPr>
          <a:noFill/>
        </p:spPr>
        <p:txBody>
          <a:bodyPr/>
          <a:lstStyle/>
          <a:p>
            <a:r>
              <a:rPr lang="de-DE" smtClean="0"/>
              <a:t>GESCHICHTE POLITISCHER IDEEN - © Thomas Knob 2007</a:t>
            </a:r>
          </a:p>
        </p:txBody>
      </p:sp>
      <p:sp>
        <p:nvSpPr>
          <p:cNvPr id="70660" name="Foliennummernplatzhalter 5"/>
          <p:cNvSpPr>
            <a:spLocks noGrp="1"/>
          </p:cNvSpPr>
          <p:nvPr>
            <p:ph type="sldNum" sz="quarter" idx="12"/>
          </p:nvPr>
        </p:nvSpPr>
        <p:spPr>
          <a:noFill/>
        </p:spPr>
        <p:txBody>
          <a:bodyPr/>
          <a:lstStyle/>
          <a:p>
            <a:fld id="{C4C96464-DADB-4D17-B15F-B77D2D67367E}" type="slidenum">
              <a:rPr lang="de-DE" smtClean="0"/>
              <a:pPr/>
              <a:t>66</a:t>
            </a:fld>
            <a:r>
              <a:rPr lang="de-DE" smtClean="0"/>
              <a:t>/82</a:t>
            </a:r>
          </a:p>
        </p:txBody>
      </p:sp>
      <p:sp>
        <p:nvSpPr>
          <p:cNvPr id="70661"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(34): 20. Jh. (Elitentheorie)</a:t>
            </a:r>
          </a:p>
        </p:txBody>
      </p:sp>
      <p:sp>
        <p:nvSpPr>
          <p:cNvPr id="90116" name="Rectangle 4"/>
          <p:cNvSpPr>
            <a:spLocks noGrp="1" noChangeArrowheads="1"/>
          </p:cNvSpPr>
          <p:nvPr>
            <p:ph type="body" idx="1"/>
          </p:nvPr>
        </p:nvSpPr>
        <p:spPr>
          <a:xfrm>
            <a:off x="179388" y="1268413"/>
            <a:ext cx="8785225" cy="5184775"/>
          </a:xfrm>
        </p:spPr>
        <p:txBody>
          <a:bodyPr/>
          <a:lstStyle/>
          <a:p>
            <a:pPr marL="0" indent="0" eaLnBrk="1" hangingPunct="1">
              <a:buFontTx/>
              <a:buNone/>
              <a:tabLst>
                <a:tab pos="179388" algn="l"/>
              </a:tabLst>
            </a:pPr>
            <a:r>
              <a:rPr lang="de-DE" smtClean="0"/>
              <a:t>Die </a:t>
            </a:r>
            <a:r>
              <a:rPr lang="de-DE" b="1" i="1" smtClean="0"/>
              <a:t>Elitentheorie</a:t>
            </a:r>
            <a:r>
              <a:rPr lang="de-DE" smtClean="0"/>
              <a:t> will nachweisen, dass in Wahrheit immer exklusive Inhaber von Spitzenpositionen in verschiedenen Segmenten der Struktur sozialer Ungleichheit die Macht inne hätten und in Wahrheit sie (und nicht Mehrheiten) einander ablösten („Klasse statt Masse“). – </a:t>
            </a:r>
            <a:r>
              <a:rPr lang="de-DE" i="1" smtClean="0"/>
              <a:t>Vertreter</a:t>
            </a:r>
            <a:r>
              <a:rPr lang="de-DE" smtClean="0"/>
              <a:t> (v. a. aus Italien)</a:t>
            </a:r>
            <a:r>
              <a:rPr lang="de-DE" i="1" smtClean="0"/>
              <a:t>:</a:t>
            </a:r>
          </a:p>
          <a:p>
            <a:pPr marL="0" indent="0" eaLnBrk="1" hangingPunct="1">
              <a:tabLst>
                <a:tab pos="179388" algn="l"/>
              </a:tabLst>
            </a:pPr>
            <a:r>
              <a:rPr lang="de-DE" smtClean="0"/>
              <a:t> </a:t>
            </a:r>
            <a:r>
              <a:rPr lang="de-DE" b="1" smtClean="0"/>
              <a:t>V. Pareto</a:t>
            </a:r>
            <a:r>
              <a:rPr lang="de-DE" smtClean="0"/>
              <a:t> versteht Geschichte als </a:t>
            </a:r>
            <a:r>
              <a:rPr lang="de-DE" i="1" smtClean="0"/>
              <a:t>Friedhof der Aristokratien</a:t>
            </a:r>
            <a:r>
              <a:rPr lang="de-DE" smtClean="0"/>
              <a:t> </a:t>
            </a:r>
          </a:p>
          <a:p>
            <a:pPr marL="0" indent="0" eaLnBrk="1" hangingPunct="1">
              <a:tabLst>
                <a:tab pos="179388" algn="l"/>
              </a:tabLst>
            </a:pPr>
            <a:r>
              <a:rPr lang="de-DE" smtClean="0"/>
              <a:t> </a:t>
            </a:r>
            <a:r>
              <a:rPr lang="de-DE" b="1" smtClean="0"/>
              <a:t>G. Mosca</a:t>
            </a:r>
            <a:r>
              <a:rPr lang="de-DE" smtClean="0"/>
              <a:t> vertritt eine mit der Demokratie kompatible Vision 	von Elitenherrschaft und prägt den Begriff </a:t>
            </a:r>
            <a:r>
              <a:rPr lang="de-DE" i="1" smtClean="0"/>
              <a:t>"politische Klasse“</a:t>
            </a:r>
            <a:r>
              <a:rPr lang="de-DE" smtClean="0"/>
              <a:t>. </a:t>
            </a:r>
          </a:p>
          <a:p>
            <a:pPr marL="0" indent="0" eaLnBrk="1" hangingPunct="1">
              <a:tabLst>
                <a:tab pos="179388" algn="l"/>
              </a:tabLst>
            </a:pPr>
            <a:r>
              <a:rPr lang="de-DE" smtClean="0"/>
              <a:t> </a:t>
            </a:r>
            <a:r>
              <a:rPr lang="de-DE" b="1" smtClean="0"/>
              <a:t>R. Michels</a:t>
            </a:r>
            <a:r>
              <a:rPr lang="de-DE" smtClean="0"/>
              <a:t> formuliert ein </a:t>
            </a:r>
            <a:r>
              <a:rPr lang="de-DE" i="1" smtClean="0"/>
              <a:t>„Ehernes Gesetz der Oligarchie“</a:t>
            </a:r>
            <a:r>
              <a:rPr lang="de-DE" smtClean="0"/>
              <a:t>: 	Jeder Organisation wohne die Tendenz der Herausbildung 	demokratisch nicht mehr zu kontrollierender Machthaber inne.</a:t>
            </a:r>
          </a:p>
          <a:p>
            <a:pPr marL="0" indent="0" eaLnBrk="1" hangingPunct="1">
              <a:buFontTx/>
              <a:buNone/>
              <a:tabLst>
                <a:tab pos="179388" algn="l"/>
              </a:tabLst>
            </a:pPr>
            <a:r>
              <a:rPr lang="de-DE" smtClean="0"/>
              <a:t>Die Vertreter sind parlamentarismus-, fortschritts- und demo-kratieskeptisch und daher den Konservativen zuzurechnen.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Effect transition="in" filter="checkerboard(across)">
                                      <p:cBhvr>
                                        <p:cTn id="7" dur="500"/>
                                        <p:tgtEl>
                                          <p:spTgt spid="90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0116">
                                            <p:txEl>
                                              <p:pRg st="1" end="1"/>
                                            </p:txEl>
                                          </p:spTgt>
                                        </p:tgtEl>
                                        <p:attrNameLst>
                                          <p:attrName>style.visibility</p:attrName>
                                        </p:attrNameLst>
                                      </p:cBhvr>
                                      <p:to>
                                        <p:strVal val="visible"/>
                                      </p:to>
                                    </p:set>
                                    <p:anim calcmode="lin" valueType="num">
                                      <p:cBhvr additive="base">
                                        <p:cTn id="12" dur="500" fill="hold"/>
                                        <p:tgtEl>
                                          <p:spTgt spid="9011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0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0116">
                                            <p:txEl>
                                              <p:pRg st="2" end="2"/>
                                            </p:txEl>
                                          </p:spTgt>
                                        </p:tgtEl>
                                        <p:attrNameLst>
                                          <p:attrName>style.visibility</p:attrName>
                                        </p:attrNameLst>
                                      </p:cBhvr>
                                      <p:to>
                                        <p:strVal val="visible"/>
                                      </p:to>
                                    </p:set>
                                    <p:anim calcmode="lin" valueType="num">
                                      <p:cBhvr additive="base">
                                        <p:cTn id="18" dur="500" fill="hold"/>
                                        <p:tgtEl>
                                          <p:spTgt spid="9011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01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0116">
                                            <p:txEl>
                                              <p:pRg st="3" end="3"/>
                                            </p:txEl>
                                          </p:spTgt>
                                        </p:tgtEl>
                                        <p:attrNameLst>
                                          <p:attrName>style.visibility</p:attrName>
                                        </p:attrNameLst>
                                      </p:cBhvr>
                                      <p:to>
                                        <p:strVal val="visible"/>
                                      </p:to>
                                    </p:set>
                                    <p:anim calcmode="lin" valueType="num">
                                      <p:cBhvr additive="base">
                                        <p:cTn id="24" dur="500" fill="hold"/>
                                        <p:tgtEl>
                                          <p:spTgt spid="9011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01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0116">
                                            <p:txEl>
                                              <p:pRg st="4" end="4"/>
                                            </p:txEl>
                                          </p:spTgt>
                                        </p:tgtEl>
                                        <p:attrNameLst>
                                          <p:attrName>style.visibility</p:attrName>
                                        </p:attrNameLst>
                                      </p:cBhvr>
                                      <p:to>
                                        <p:strVal val="visible"/>
                                      </p:to>
                                    </p:set>
                                    <p:animEffect transition="in" filter="box(in)">
                                      <p:cBhvr>
                                        <p:cTn id="30" dur="500"/>
                                        <p:tgtEl>
                                          <p:spTgt spid="901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umsplatzhalter 5"/>
          <p:cNvSpPr>
            <a:spLocks noGrp="1"/>
          </p:cNvSpPr>
          <p:nvPr>
            <p:ph type="dt" sz="quarter" idx="10"/>
          </p:nvPr>
        </p:nvSpPr>
        <p:spPr>
          <a:noFill/>
        </p:spPr>
        <p:txBody>
          <a:bodyPr/>
          <a:lstStyle/>
          <a:p>
            <a:fld id="{B8494F82-7163-42AB-8ABC-810CEBF5BF1B}" type="datetime1">
              <a:rPr lang="de-DE" smtClean="0"/>
              <a:pPr/>
              <a:t>04.11.2023</a:t>
            </a:fld>
            <a:endParaRPr lang="de-DE" smtClean="0"/>
          </a:p>
        </p:txBody>
      </p:sp>
      <p:sp>
        <p:nvSpPr>
          <p:cNvPr id="71683" name="Fußzeilenplatzhalter 6"/>
          <p:cNvSpPr>
            <a:spLocks noGrp="1"/>
          </p:cNvSpPr>
          <p:nvPr>
            <p:ph type="ftr" sz="quarter" idx="11"/>
          </p:nvPr>
        </p:nvSpPr>
        <p:spPr>
          <a:noFill/>
        </p:spPr>
        <p:txBody>
          <a:bodyPr/>
          <a:lstStyle/>
          <a:p>
            <a:r>
              <a:rPr lang="de-DE" smtClean="0"/>
              <a:t>GESCHICHTE POLITISCHER IDEEN - © Thomas Knob 2007</a:t>
            </a:r>
          </a:p>
        </p:txBody>
      </p:sp>
      <p:sp>
        <p:nvSpPr>
          <p:cNvPr id="71684" name="Foliennummernplatzhalter 7"/>
          <p:cNvSpPr>
            <a:spLocks noGrp="1"/>
          </p:cNvSpPr>
          <p:nvPr>
            <p:ph type="sldNum" sz="quarter" idx="12"/>
          </p:nvPr>
        </p:nvSpPr>
        <p:spPr>
          <a:noFill/>
        </p:spPr>
        <p:txBody>
          <a:bodyPr/>
          <a:lstStyle/>
          <a:p>
            <a:fld id="{40A87743-4B99-4425-8D4B-301B891FD409}" type="slidenum">
              <a:rPr lang="de-DE" smtClean="0"/>
              <a:pPr/>
              <a:t>67</a:t>
            </a:fld>
            <a:r>
              <a:rPr lang="de-DE" smtClean="0"/>
              <a:t>/82</a:t>
            </a:r>
          </a:p>
        </p:txBody>
      </p:sp>
      <p:sp>
        <p:nvSpPr>
          <p:cNvPr id="71685" name="Rectangle 2"/>
          <p:cNvSpPr>
            <a:spLocks noGrp="1" noChangeArrowheads="1"/>
          </p:cNvSpPr>
          <p:nvPr>
            <p:ph type="title"/>
          </p:nvPr>
        </p:nvSpPr>
        <p:spPr/>
        <p:txBody>
          <a:bodyPr/>
          <a:lstStyle/>
          <a:p>
            <a:pPr eaLnBrk="1" hangingPunct="1"/>
            <a:r>
              <a:rPr lang="de-DE" smtClean="0"/>
              <a:t>Politische Ideen (34): Bilder</a:t>
            </a:r>
          </a:p>
        </p:txBody>
      </p:sp>
      <p:sp>
        <p:nvSpPr>
          <p:cNvPr id="71686" name="Rectangle 3"/>
          <p:cNvSpPr>
            <a:spLocks noGrp="1" noChangeArrowheads="1"/>
          </p:cNvSpPr>
          <p:nvPr>
            <p:ph type="body" sz="half" idx="1"/>
          </p:nvPr>
        </p:nvSpPr>
        <p:spPr>
          <a:xfrm>
            <a:off x="71438" y="5734050"/>
            <a:ext cx="8964612" cy="392113"/>
          </a:xfrm>
          <a:noFill/>
        </p:spPr>
        <p:txBody>
          <a:bodyPr anchor="b" anchorCtr="1"/>
          <a:lstStyle/>
          <a:p>
            <a:pPr marL="0" indent="0" eaLnBrk="1" hangingPunct="1">
              <a:buFontTx/>
              <a:buNone/>
            </a:pPr>
            <a:r>
              <a:rPr lang="de-DE" sz="1600" b="1" smtClean="0"/>
              <a:t>Vilfredo Pareto (1848-1923)     Gaetano Mosca (1858-1941)        Robert Michels (1876-1936) </a:t>
            </a:r>
          </a:p>
        </p:txBody>
      </p:sp>
      <p:pic>
        <p:nvPicPr>
          <p:cNvPr id="171014" name="Picture 6" descr="Pareto"/>
          <p:cNvPicPr>
            <a:picLocks noGrp="1" noChangeAspect="1" noChangeArrowheads="1"/>
          </p:cNvPicPr>
          <p:nvPr>
            <p:ph sz="quarter" idx="2"/>
          </p:nvPr>
        </p:nvPicPr>
        <p:blipFill>
          <a:blip r:embed="rId3" cstate="print"/>
          <a:srcRect/>
          <a:stretch>
            <a:fillRect/>
          </a:stretch>
        </p:blipFill>
        <p:spPr>
          <a:xfrm>
            <a:off x="179388" y="1700213"/>
            <a:ext cx="2663825" cy="3889375"/>
          </a:xfrm>
          <a:noFill/>
        </p:spPr>
      </p:pic>
      <p:pic>
        <p:nvPicPr>
          <p:cNvPr id="171016" name="Picture 8" descr="Mosca"/>
          <p:cNvPicPr>
            <a:picLocks noGrp="1" noChangeAspect="1" noChangeArrowheads="1"/>
          </p:cNvPicPr>
          <p:nvPr>
            <p:ph sz="quarter" idx="3"/>
          </p:nvPr>
        </p:nvPicPr>
        <p:blipFill>
          <a:blip r:embed="rId4" cstate="print"/>
          <a:srcRect/>
          <a:stretch>
            <a:fillRect/>
          </a:stretch>
        </p:blipFill>
        <p:spPr>
          <a:xfrm>
            <a:off x="3014663" y="1700213"/>
            <a:ext cx="2852737" cy="3889375"/>
          </a:xfrm>
          <a:noFill/>
        </p:spPr>
      </p:pic>
      <p:pic>
        <p:nvPicPr>
          <p:cNvPr id="171018" name="Picture 10" descr="Michels"/>
          <p:cNvPicPr>
            <a:picLocks noChangeAspect="1" noChangeArrowheads="1"/>
          </p:cNvPicPr>
          <p:nvPr/>
        </p:nvPicPr>
        <p:blipFill>
          <a:blip r:embed="rId5" cstate="print"/>
          <a:srcRect/>
          <a:stretch>
            <a:fillRect/>
          </a:stretch>
        </p:blipFill>
        <p:spPr bwMode="auto">
          <a:xfrm>
            <a:off x="6011863" y="1700213"/>
            <a:ext cx="2905125" cy="3889375"/>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wedge">
                                      <p:cBhvr>
                                        <p:cTn id="7" dur="2000"/>
                                        <p:tgtEl>
                                          <p:spTgt spid="1710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71016"/>
                                        </p:tgtEl>
                                        <p:attrNameLst>
                                          <p:attrName>style.visibility</p:attrName>
                                        </p:attrNameLst>
                                      </p:cBhvr>
                                      <p:to>
                                        <p:strVal val="visible"/>
                                      </p:to>
                                    </p:set>
                                    <p:animEffect transition="in" filter="wedge">
                                      <p:cBhvr>
                                        <p:cTn id="12" dur="2000"/>
                                        <p:tgtEl>
                                          <p:spTgt spid="17101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71018"/>
                                        </p:tgtEl>
                                        <p:attrNameLst>
                                          <p:attrName>style.visibility</p:attrName>
                                        </p:attrNameLst>
                                      </p:cBhvr>
                                      <p:to>
                                        <p:strVal val="visible"/>
                                      </p:to>
                                    </p:set>
                                    <p:animEffect transition="in" filter="wedge">
                                      <p:cBhvr>
                                        <p:cTn id="17" dur="2000"/>
                                        <p:tgtEl>
                                          <p:spTgt spid="171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umsplatzhalter 3"/>
          <p:cNvSpPr>
            <a:spLocks noGrp="1"/>
          </p:cNvSpPr>
          <p:nvPr>
            <p:ph type="dt" sz="quarter" idx="10"/>
          </p:nvPr>
        </p:nvSpPr>
        <p:spPr>
          <a:noFill/>
        </p:spPr>
        <p:txBody>
          <a:bodyPr/>
          <a:lstStyle/>
          <a:p>
            <a:fld id="{0E4C55E0-F46E-4386-A7C8-7F81532BAACF}" type="datetime1">
              <a:rPr lang="de-DE" smtClean="0"/>
              <a:pPr/>
              <a:t>04.11.2023</a:t>
            </a:fld>
            <a:endParaRPr lang="de-DE" smtClean="0"/>
          </a:p>
        </p:txBody>
      </p:sp>
      <p:sp>
        <p:nvSpPr>
          <p:cNvPr id="72707" name="Fußzeilenplatzhalter 4"/>
          <p:cNvSpPr>
            <a:spLocks noGrp="1"/>
          </p:cNvSpPr>
          <p:nvPr>
            <p:ph type="ftr" sz="quarter" idx="11"/>
          </p:nvPr>
        </p:nvSpPr>
        <p:spPr>
          <a:noFill/>
        </p:spPr>
        <p:txBody>
          <a:bodyPr/>
          <a:lstStyle/>
          <a:p>
            <a:r>
              <a:rPr lang="de-DE" smtClean="0"/>
              <a:t>GESCHICHTE POLITISCHER IDEEN - © Thomas Knob 2007</a:t>
            </a:r>
          </a:p>
        </p:txBody>
      </p:sp>
      <p:sp>
        <p:nvSpPr>
          <p:cNvPr id="72708" name="Foliennummernplatzhalter 5"/>
          <p:cNvSpPr>
            <a:spLocks noGrp="1"/>
          </p:cNvSpPr>
          <p:nvPr>
            <p:ph type="sldNum" sz="quarter" idx="12"/>
          </p:nvPr>
        </p:nvSpPr>
        <p:spPr>
          <a:noFill/>
        </p:spPr>
        <p:txBody>
          <a:bodyPr/>
          <a:lstStyle/>
          <a:p>
            <a:fld id="{5671B2D0-D26B-4BC3-8275-0A50ACD8C62C}" type="slidenum">
              <a:rPr lang="de-DE" smtClean="0"/>
              <a:pPr/>
              <a:t>68</a:t>
            </a:fld>
            <a:r>
              <a:rPr lang="de-DE" smtClean="0"/>
              <a:t>/82</a:t>
            </a:r>
          </a:p>
        </p:txBody>
      </p:sp>
      <p:sp>
        <p:nvSpPr>
          <p:cNvPr id="72709"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(35): 20. Jh. (Faschismus)</a:t>
            </a:r>
          </a:p>
        </p:txBody>
      </p:sp>
      <p:sp>
        <p:nvSpPr>
          <p:cNvPr id="177155" name="Rectangle 3"/>
          <p:cNvSpPr>
            <a:spLocks noGrp="1" noChangeArrowheads="1"/>
          </p:cNvSpPr>
          <p:nvPr>
            <p:ph type="body" idx="1"/>
          </p:nvPr>
        </p:nvSpPr>
        <p:spPr>
          <a:xfrm>
            <a:off x="179388" y="1268413"/>
            <a:ext cx="8785225" cy="5400675"/>
          </a:xfrm>
        </p:spPr>
        <p:txBody>
          <a:bodyPr/>
          <a:lstStyle/>
          <a:p>
            <a:pPr marL="0" indent="0" eaLnBrk="1" hangingPunct="1">
              <a:lnSpc>
                <a:spcPct val="90000"/>
              </a:lnSpc>
              <a:buFontTx/>
              <a:buNone/>
              <a:tabLst>
                <a:tab pos="179388" algn="l"/>
              </a:tabLst>
            </a:pPr>
            <a:r>
              <a:rPr lang="de-DE" smtClean="0"/>
              <a:t>Die Staatsvorstellungen des </a:t>
            </a:r>
            <a:r>
              <a:rPr lang="de-DE" b="1" i="1" smtClean="0"/>
              <a:t>Faschismus</a:t>
            </a:r>
            <a:r>
              <a:rPr lang="de-DE" smtClean="0"/>
              <a:t> entwickeln sich aus der Elitetheorie. Sie postulieren demokratiefeindlich ein sozial-darwinistisch gefärbtes Recht des Stärkeren auf Herrschaft, das das Führerprinzip und eine totale Diktatur mit expansiver Außenpolitik rechtfertige. Schwerpunkte: I (autoritäre Elitenthe-orie) und D (totalitäre Rassentheorie) - </a:t>
            </a:r>
            <a:r>
              <a:rPr lang="de-DE" i="1" smtClean="0"/>
              <a:t>Gemeinsame Punkte:</a:t>
            </a:r>
          </a:p>
          <a:p>
            <a:pPr marL="0" indent="0" eaLnBrk="1" hangingPunct="1">
              <a:lnSpc>
                <a:spcPct val="90000"/>
              </a:lnSpc>
              <a:buFontTx/>
              <a:buNone/>
              <a:tabLst>
                <a:tab pos="179388" algn="l"/>
              </a:tabLst>
            </a:pPr>
            <a:endParaRPr lang="de-DE" sz="1000" i="1" smtClean="0"/>
          </a:p>
          <a:p>
            <a:pPr marL="0" indent="0" eaLnBrk="1" hangingPunct="1">
              <a:lnSpc>
                <a:spcPct val="90000"/>
              </a:lnSpc>
              <a:tabLst>
                <a:tab pos="179388" algn="l"/>
              </a:tabLst>
            </a:pPr>
            <a:r>
              <a:rPr lang="de-DE" smtClean="0"/>
              <a:t> </a:t>
            </a:r>
            <a:r>
              <a:rPr lang="de-DE" i="1" smtClean="0"/>
              <a:t>Kulturpessimismus</a:t>
            </a:r>
            <a:r>
              <a:rPr lang="de-DE" smtClean="0"/>
              <a:t> (Tradition „Untergang des Abendlandes“)</a:t>
            </a:r>
          </a:p>
          <a:p>
            <a:pPr marL="0" indent="0" eaLnBrk="1" hangingPunct="1">
              <a:lnSpc>
                <a:spcPct val="90000"/>
              </a:lnSpc>
              <a:tabLst>
                <a:tab pos="179388" algn="l"/>
              </a:tabLst>
            </a:pPr>
            <a:r>
              <a:rPr lang="de-DE" smtClean="0"/>
              <a:t> Vorstellung einer prinzipiellen </a:t>
            </a:r>
            <a:r>
              <a:rPr lang="de-DE" i="1" smtClean="0"/>
              <a:t>Ungleichheit</a:t>
            </a:r>
            <a:r>
              <a:rPr lang="de-DE" smtClean="0"/>
              <a:t> zwischen Führer / 	Masse, Völkern, „Rassen“, Lebensformen etc. </a:t>
            </a:r>
            <a:r>
              <a:rPr lang="de-DE" i="1" smtClean="0"/>
              <a:t>(Superiorimus)</a:t>
            </a:r>
          </a:p>
          <a:p>
            <a:pPr marL="0" indent="0" eaLnBrk="1" hangingPunct="1">
              <a:lnSpc>
                <a:spcPct val="90000"/>
              </a:lnSpc>
              <a:tabLst>
                <a:tab pos="179388" algn="l"/>
              </a:tabLst>
            </a:pPr>
            <a:r>
              <a:rPr lang="de-DE" smtClean="0"/>
              <a:t> </a:t>
            </a:r>
            <a:r>
              <a:rPr lang="de-DE" i="1" smtClean="0"/>
              <a:t>Ästhetisierung</a:t>
            </a:r>
            <a:r>
              <a:rPr lang="de-DE" smtClean="0"/>
              <a:t> der Politik (Aufmärsche, Parteitage, Symbole)</a:t>
            </a:r>
          </a:p>
          <a:p>
            <a:pPr marL="0" indent="0" eaLnBrk="1" hangingPunct="1">
              <a:lnSpc>
                <a:spcPct val="90000"/>
              </a:lnSpc>
              <a:tabLst>
                <a:tab pos="179388" algn="l"/>
              </a:tabLst>
            </a:pPr>
            <a:r>
              <a:rPr lang="de-DE" smtClean="0"/>
              <a:t> </a:t>
            </a:r>
            <a:r>
              <a:rPr lang="de-DE" i="1" smtClean="0"/>
              <a:t>Autoritäre Machtstrukturen</a:t>
            </a:r>
            <a:r>
              <a:rPr lang="de-DE" smtClean="0"/>
              <a:t> (nationalistisch, ideologisch)</a:t>
            </a:r>
            <a:endParaRPr lang="de-DE" i="1" smtClean="0"/>
          </a:p>
          <a:p>
            <a:pPr marL="0" indent="0" eaLnBrk="1" hangingPunct="1">
              <a:lnSpc>
                <a:spcPct val="90000"/>
              </a:lnSpc>
              <a:tabLst>
                <a:tab pos="179388" algn="l"/>
              </a:tabLst>
            </a:pPr>
            <a:r>
              <a:rPr lang="de-DE" smtClean="0"/>
              <a:t> Ab-, (aus)grenzende </a:t>
            </a:r>
            <a:r>
              <a:rPr lang="de-DE" i="1" smtClean="0"/>
              <a:t>Negativdefinitionen</a:t>
            </a:r>
            <a:r>
              <a:rPr lang="de-DE" smtClean="0"/>
              <a:t> („antidemokratisch“)</a:t>
            </a:r>
          </a:p>
          <a:p>
            <a:pPr marL="0" indent="0" eaLnBrk="1" hangingPunct="1">
              <a:lnSpc>
                <a:spcPct val="90000"/>
              </a:lnSpc>
              <a:buFontTx/>
              <a:buNone/>
              <a:tabLst>
                <a:tab pos="179388" algn="l"/>
              </a:tabLst>
            </a:pPr>
            <a:endParaRPr lang="de-DE" sz="1000" smtClean="0"/>
          </a:p>
          <a:p>
            <a:pPr marL="0" indent="0" eaLnBrk="1" hangingPunct="1">
              <a:lnSpc>
                <a:spcPct val="90000"/>
              </a:lnSpc>
              <a:buFontTx/>
              <a:buNone/>
              <a:tabLst>
                <a:tab pos="179388" algn="l"/>
              </a:tabLst>
            </a:pPr>
            <a:r>
              <a:rPr lang="de-DE" smtClean="0"/>
              <a:t>Ausweitung des Begriffs auf Lateinamerika: </a:t>
            </a:r>
            <a:r>
              <a:rPr lang="de-DE" i="1" smtClean="0"/>
              <a:t>„Linksfaschismus“</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checkerboard(across)">
                                      <p:cBhvr>
                                        <p:cTn id="7" dur="500"/>
                                        <p:tgtEl>
                                          <p:spTgt spid="177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7155">
                                            <p:txEl>
                                              <p:pRg st="2" end="2"/>
                                            </p:txEl>
                                          </p:spTgt>
                                        </p:tgtEl>
                                        <p:attrNameLst>
                                          <p:attrName>style.visibility</p:attrName>
                                        </p:attrNameLst>
                                      </p:cBhvr>
                                      <p:to>
                                        <p:strVal val="visible"/>
                                      </p:to>
                                    </p:set>
                                    <p:anim calcmode="lin" valueType="num">
                                      <p:cBhvr additive="base">
                                        <p:cTn id="12" dur="5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7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7155">
                                            <p:txEl>
                                              <p:pRg st="3" end="3"/>
                                            </p:txEl>
                                          </p:spTgt>
                                        </p:tgtEl>
                                        <p:attrNameLst>
                                          <p:attrName>style.visibility</p:attrName>
                                        </p:attrNameLst>
                                      </p:cBhvr>
                                      <p:to>
                                        <p:strVal val="visible"/>
                                      </p:to>
                                    </p:set>
                                    <p:anim calcmode="lin" valueType="num">
                                      <p:cBhvr additive="base">
                                        <p:cTn id="18"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7155">
                                            <p:txEl>
                                              <p:pRg st="4" end="4"/>
                                            </p:txEl>
                                          </p:spTgt>
                                        </p:tgtEl>
                                        <p:attrNameLst>
                                          <p:attrName>style.visibility</p:attrName>
                                        </p:attrNameLst>
                                      </p:cBhvr>
                                      <p:to>
                                        <p:strVal val="visible"/>
                                      </p:to>
                                    </p:set>
                                    <p:anim calcmode="lin" valueType="num">
                                      <p:cBhvr additive="base">
                                        <p:cTn id="24" dur="500" fill="hold"/>
                                        <p:tgtEl>
                                          <p:spTgt spid="17715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71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7155">
                                            <p:txEl>
                                              <p:pRg st="5" end="5"/>
                                            </p:txEl>
                                          </p:spTgt>
                                        </p:tgtEl>
                                        <p:attrNameLst>
                                          <p:attrName>style.visibility</p:attrName>
                                        </p:attrNameLst>
                                      </p:cBhvr>
                                      <p:to>
                                        <p:strVal val="visible"/>
                                      </p:to>
                                    </p:set>
                                    <p:anim calcmode="lin" valueType="num">
                                      <p:cBhvr additive="base">
                                        <p:cTn id="30" dur="500" fill="hold"/>
                                        <p:tgtEl>
                                          <p:spTgt spid="177155">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71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7155">
                                            <p:txEl>
                                              <p:pRg st="6" end="6"/>
                                            </p:txEl>
                                          </p:spTgt>
                                        </p:tgtEl>
                                        <p:attrNameLst>
                                          <p:attrName>style.visibility</p:attrName>
                                        </p:attrNameLst>
                                      </p:cBhvr>
                                      <p:to>
                                        <p:strVal val="visible"/>
                                      </p:to>
                                    </p:set>
                                    <p:anim calcmode="lin" valueType="num">
                                      <p:cBhvr additive="base">
                                        <p:cTn id="36" dur="500" fill="hold"/>
                                        <p:tgtEl>
                                          <p:spTgt spid="17715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71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77155">
                                            <p:txEl>
                                              <p:pRg st="8" end="8"/>
                                            </p:txEl>
                                          </p:spTgt>
                                        </p:tgtEl>
                                        <p:attrNameLst>
                                          <p:attrName>style.visibility</p:attrName>
                                        </p:attrNameLst>
                                      </p:cBhvr>
                                      <p:to>
                                        <p:strVal val="visible"/>
                                      </p:to>
                                    </p:set>
                                    <p:animEffect transition="in" filter="box(in)">
                                      <p:cBhvr>
                                        <p:cTn id="42" dur="500"/>
                                        <p:tgtEl>
                                          <p:spTgt spid="1771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umsplatzhalter 3"/>
          <p:cNvSpPr>
            <a:spLocks noGrp="1"/>
          </p:cNvSpPr>
          <p:nvPr>
            <p:ph type="dt" sz="quarter" idx="10"/>
          </p:nvPr>
        </p:nvSpPr>
        <p:spPr>
          <a:noFill/>
        </p:spPr>
        <p:txBody>
          <a:bodyPr/>
          <a:lstStyle/>
          <a:p>
            <a:fld id="{E0B7EB7C-A173-4F90-9362-6BC20405CFBB}" type="datetime1">
              <a:rPr lang="de-DE" smtClean="0"/>
              <a:pPr/>
              <a:t>04.11.2023</a:t>
            </a:fld>
            <a:endParaRPr lang="de-DE" smtClean="0"/>
          </a:p>
        </p:txBody>
      </p:sp>
      <p:sp>
        <p:nvSpPr>
          <p:cNvPr id="73731" name="Fußzeilenplatzhalter 4"/>
          <p:cNvSpPr>
            <a:spLocks noGrp="1"/>
          </p:cNvSpPr>
          <p:nvPr>
            <p:ph type="ftr" sz="quarter" idx="11"/>
          </p:nvPr>
        </p:nvSpPr>
        <p:spPr>
          <a:noFill/>
        </p:spPr>
        <p:txBody>
          <a:bodyPr/>
          <a:lstStyle/>
          <a:p>
            <a:r>
              <a:rPr lang="de-DE" smtClean="0"/>
              <a:t>GESCHICHTE POLITISCHER IDEEN - © Thomas Knob 2007</a:t>
            </a:r>
          </a:p>
        </p:txBody>
      </p:sp>
      <p:sp>
        <p:nvSpPr>
          <p:cNvPr id="73732" name="Foliennummernplatzhalter 5"/>
          <p:cNvSpPr>
            <a:spLocks noGrp="1"/>
          </p:cNvSpPr>
          <p:nvPr>
            <p:ph type="sldNum" sz="quarter" idx="12"/>
          </p:nvPr>
        </p:nvSpPr>
        <p:spPr>
          <a:noFill/>
        </p:spPr>
        <p:txBody>
          <a:bodyPr/>
          <a:lstStyle/>
          <a:p>
            <a:fld id="{6238185E-DE53-485D-9BF5-4AB9F17AA52D}" type="slidenum">
              <a:rPr lang="de-DE" smtClean="0"/>
              <a:pPr/>
              <a:t>69</a:t>
            </a:fld>
            <a:r>
              <a:rPr lang="de-DE" smtClean="0"/>
              <a:t>/82</a:t>
            </a:r>
          </a:p>
        </p:txBody>
      </p:sp>
      <p:sp>
        <p:nvSpPr>
          <p:cNvPr id="73733" name="Rectangle 2"/>
          <p:cNvSpPr>
            <a:spLocks noGrp="1" noChangeArrowheads="1"/>
          </p:cNvSpPr>
          <p:nvPr>
            <p:ph type="title"/>
          </p:nvPr>
        </p:nvSpPr>
        <p:spPr>
          <a:xfrm>
            <a:off x="0" y="115888"/>
            <a:ext cx="9144000" cy="1152525"/>
          </a:xfrm>
        </p:spPr>
        <p:txBody>
          <a:bodyPr/>
          <a:lstStyle/>
          <a:p>
            <a:pPr eaLnBrk="1" hangingPunct="1"/>
            <a:r>
              <a:rPr lang="de-DE" sz="3200" smtClean="0"/>
              <a:t>Politische Ideen (36): 20. Jh. (Totalitarismus)</a:t>
            </a:r>
          </a:p>
        </p:txBody>
      </p:sp>
      <p:sp>
        <p:nvSpPr>
          <p:cNvPr id="178179" name="Rectangle 3"/>
          <p:cNvSpPr>
            <a:spLocks noGrp="1" noChangeArrowheads="1"/>
          </p:cNvSpPr>
          <p:nvPr>
            <p:ph type="body" idx="1"/>
          </p:nvPr>
        </p:nvSpPr>
        <p:spPr>
          <a:xfrm>
            <a:off x="107950" y="1268413"/>
            <a:ext cx="8964613" cy="5400675"/>
          </a:xfrm>
        </p:spPr>
        <p:txBody>
          <a:bodyPr/>
          <a:lstStyle/>
          <a:p>
            <a:pPr marL="0" indent="0" eaLnBrk="1" hangingPunct="1">
              <a:buFontTx/>
              <a:buNone/>
              <a:tabLst>
                <a:tab pos="179388" algn="l"/>
              </a:tabLst>
            </a:pPr>
            <a:r>
              <a:rPr lang="de-DE" sz="2000" smtClean="0"/>
              <a:t>Im Unterschied zu “normalen“ autoritären Systemen will der </a:t>
            </a:r>
            <a:r>
              <a:rPr lang="de-DE" sz="2000" b="1" i="1" smtClean="0"/>
              <a:t>Totalitarismus </a:t>
            </a:r>
            <a:r>
              <a:rPr lang="de-DE" sz="2000" smtClean="0"/>
              <a:t>alle Bereiche des Lebens, nicht nur die politischen, erfassen („von der Wiege bis zur Bahre“) - </a:t>
            </a:r>
            <a:r>
              <a:rPr lang="de-DE" sz="2000" i="1" smtClean="0"/>
              <a:t>Merkmale:</a:t>
            </a:r>
            <a:endParaRPr lang="de-DE" sz="2000" smtClean="0"/>
          </a:p>
          <a:p>
            <a:pPr marL="0" indent="0" eaLnBrk="1" hangingPunct="1">
              <a:buFontTx/>
              <a:buChar char="-"/>
              <a:tabLst>
                <a:tab pos="179388" algn="l"/>
              </a:tabLst>
            </a:pPr>
            <a:r>
              <a:rPr lang="de-DE" sz="2000" smtClean="0"/>
              <a:t> Indoktrination schon in der Erziehung, Dauerpropaganda, Ideologisierung</a:t>
            </a:r>
          </a:p>
          <a:p>
            <a:pPr marL="0" indent="0" eaLnBrk="1" hangingPunct="1">
              <a:buFontTx/>
              <a:buChar char="-"/>
              <a:tabLst>
                <a:tab pos="179388" algn="l"/>
              </a:tabLst>
            </a:pPr>
            <a:r>
              <a:rPr lang="de-DE" sz="2000" smtClean="0"/>
              <a:t> Fehlende Gewaltentrennung, Beschränkung der bürgerlichen Freiheiten</a:t>
            </a:r>
          </a:p>
          <a:p>
            <a:pPr marL="0" indent="0" eaLnBrk="1" hangingPunct="1">
              <a:buFontTx/>
              <a:buChar char="-"/>
              <a:tabLst>
                <a:tab pos="179388" algn="l"/>
              </a:tabLst>
            </a:pPr>
            <a:r>
              <a:rPr lang="de-DE" sz="2000" smtClean="0"/>
              <a:t> Geheimpolizei, Spitzelsystem, Kontrolle, Repressionen, Terror</a:t>
            </a:r>
          </a:p>
          <a:p>
            <a:pPr marL="0" indent="0" eaLnBrk="1" hangingPunct="1">
              <a:buFontTx/>
              <a:buNone/>
              <a:tabLst>
                <a:tab pos="179388" algn="l"/>
              </a:tabLst>
            </a:pPr>
            <a:r>
              <a:rPr lang="de-DE" sz="2000" smtClean="0"/>
              <a:t>Der NS-Staat und der russische Stalinismus gaben </a:t>
            </a:r>
            <a:r>
              <a:rPr lang="de-DE" sz="2000" b="1" smtClean="0"/>
              <a:t>H. Arendt </a:t>
            </a:r>
            <a:r>
              <a:rPr lang="de-DE" sz="2000" smtClean="0"/>
              <a:t>Anlass zur Stu-die </a:t>
            </a:r>
            <a:r>
              <a:rPr lang="de-DE" sz="2000" i="1" smtClean="0"/>
              <a:t>The Origins of Totalitarism </a:t>
            </a:r>
            <a:r>
              <a:rPr lang="de-DE" sz="2000" smtClean="0"/>
              <a:t>(1951): Ursprung sei, Menschen aus Gemein-schaften auszuschließen. Menschenrechte (außer das Recht, Rechte zu ha-ben) seien keine Naturrechte, sondern würden politisch gesichert. Stalin und Hitler verweigerten ebendies. Autoritär, diktatorisch und hierarchisch seien auch andere; neu sei das Spiel mit den Massen. Träger der Ideologie seien Parteien mit Universalitätsanspruch. Die totale Mobilisierung eines Volkes er-fordere eine Durchorganisierung in Befehlsgeber und –empfänger und Ver-nichtungslager für Zuwiderhandelnde. Im dauernden Klima des Misstrauens werde Individualität ausgelöscht - die „negative Zuspitzung der Moderne“.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checkerboard(across)">
                                      <p:cBhvr>
                                        <p:cTn id="7" dur="500"/>
                                        <p:tgtEl>
                                          <p:spTgt spid="17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8179">
                                            <p:txEl>
                                              <p:pRg st="1" end="1"/>
                                            </p:txEl>
                                          </p:spTgt>
                                        </p:tgtEl>
                                        <p:attrNameLst>
                                          <p:attrName>style.visibility</p:attrName>
                                        </p:attrNameLst>
                                      </p:cBhvr>
                                      <p:to>
                                        <p:strVal val="visible"/>
                                      </p:to>
                                    </p:set>
                                    <p:anim calcmode="lin" valueType="num">
                                      <p:cBhvr additive="base">
                                        <p:cTn id="12" dur="500" fill="hold"/>
                                        <p:tgtEl>
                                          <p:spTgt spid="17817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8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8179">
                                            <p:txEl>
                                              <p:pRg st="2" end="2"/>
                                            </p:txEl>
                                          </p:spTgt>
                                        </p:tgtEl>
                                        <p:attrNameLst>
                                          <p:attrName>style.visibility</p:attrName>
                                        </p:attrNameLst>
                                      </p:cBhvr>
                                      <p:to>
                                        <p:strVal val="visible"/>
                                      </p:to>
                                    </p:set>
                                    <p:anim calcmode="lin" valueType="num">
                                      <p:cBhvr additive="base">
                                        <p:cTn id="18" dur="500" fill="hold"/>
                                        <p:tgtEl>
                                          <p:spTgt spid="17817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8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8179">
                                            <p:txEl>
                                              <p:pRg st="3" end="3"/>
                                            </p:txEl>
                                          </p:spTgt>
                                        </p:tgtEl>
                                        <p:attrNameLst>
                                          <p:attrName>style.visibility</p:attrName>
                                        </p:attrNameLst>
                                      </p:cBhvr>
                                      <p:to>
                                        <p:strVal val="visible"/>
                                      </p:to>
                                    </p:set>
                                    <p:anim calcmode="lin" valueType="num">
                                      <p:cBhvr additive="base">
                                        <p:cTn id="24" dur="500" fill="hold"/>
                                        <p:tgtEl>
                                          <p:spTgt spid="17817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8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78179">
                                            <p:txEl>
                                              <p:pRg st="4" end="4"/>
                                            </p:txEl>
                                          </p:spTgt>
                                        </p:tgtEl>
                                        <p:attrNameLst>
                                          <p:attrName>style.visibility</p:attrName>
                                        </p:attrNameLst>
                                      </p:cBhvr>
                                      <p:to>
                                        <p:strVal val="visible"/>
                                      </p:to>
                                    </p:set>
                                    <p:animEffect transition="in" filter="checkerboard(across)">
                                      <p:cBhvr>
                                        <p:cTn id="30" dur="500"/>
                                        <p:tgtEl>
                                          <p:spTgt spid="178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umsplatzhalter 3"/>
          <p:cNvSpPr>
            <a:spLocks noGrp="1"/>
          </p:cNvSpPr>
          <p:nvPr>
            <p:ph type="dt" sz="quarter" idx="10"/>
          </p:nvPr>
        </p:nvSpPr>
        <p:spPr>
          <a:noFill/>
        </p:spPr>
        <p:txBody>
          <a:bodyPr/>
          <a:lstStyle/>
          <a:p>
            <a:fld id="{BA9491D8-0A92-4059-866D-C50655F3B247}" type="datetime1">
              <a:rPr lang="de-DE" smtClean="0"/>
              <a:pPr/>
              <a:t>04.11.2023</a:t>
            </a:fld>
            <a:endParaRPr lang="de-DE" smtClean="0"/>
          </a:p>
        </p:txBody>
      </p:sp>
      <p:sp>
        <p:nvSpPr>
          <p:cNvPr id="10243" name="Fußzeilenplatzhalter 4"/>
          <p:cNvSpPr>
            <a:spLocks noGrp="1"/>
          </p:cNvSpPr>
          <p:nvPr>
            <p:ph type="ftr" sz="quarter" idx="11"/>
          </p:nvPr>
        </p:nvSpPr>
        <p:spPr>
          <a:noFill/>
        </p:spPr>
        <p:txBody>
          <a:bodyPr/>
          <a:lstStyle/>
          <a:p>
            <a:r>
              <a:rPr lang="de-DE" smtClean="0"/>
              <a:t>GESCHICHTE POLITISCHER IDEEN - © Thomas Knob 2007</a:t>
            </a:r>
          </a:p>
        </p:txBody>
      </p:sp>
      <p:sp>
        <p:nvSpPr>
          <p:cNvPr id="10244" name="Foliennummernplatzhalter 5"/>
          <p:cNvSpPr>
            <a:spLocks noGrp="1"/>
          </p:cNvSpPr>
          <p:nvPr>
            <p:ph type="sldNum" sz="quarter" idx="12"/>
          </p:nvPr>
        </p:nvSpPr>
        <p:spPr>
          <a:noFill/>
        </p:spPr>
        <p:txBody>
          <a:bodyPr/>
          <a:lstStyle/>
          <a:p>
            <a:fld id="{CF918C9C-D60F-4841-8373-AC4C9CABEFDF}" type="slidenum">
              <a:rPr lang="de-DE" smtClean="0"/>
              <a:pPr/>
              <a:t>7</a:t>
            </a:fld>
            <a:r>
              <a:rPr lang="de-DE" smtClean="0"/>
              <a:t>/82</a:t>
            </a:r>
          </a:p>
        </p:txBody>
      </p:sp>
      <p:sp>
        <p:nvSpPr>
          <p:cNvPr id="10245" name="Rectangle 2"/>
          <p:cNvSpPr>
            <a:spLocks noGrp="1" noChangeArrowheads="1"/>
          </p:cNvSpPr>
          <p:nvPr>
            <p:ph type="title"/>
          </p:nvPr>
        </p:nvSpPr>
        <p:spPr/>
        <p:txBody>
          <a:bodyPr/>
          <a:lstStyle/>
          <a:p>
            <a:pPr eaLnBrk="1" hangingPunct="1"/>
            <a:r>
              <a:rPr lang="de-DE" smtClean="0"/>
              <a:t>Begriffe (4): Politische Philosophie</a:t>
            </a:r>
          </a:p>
        </p:txBody>
      </p:sp>
      <p:sp>
        <p:nvSpPr>
          <p:cNvPr id="44035" name="Rectangle 3"/>
          <p:cNvSpPr>
            <a:spLocks noGrp="1" noChangeArrowheads="1"/>
          </p:cNvSpPr>
          <p:nvPr>
            <p:ph type="body" idx="1"/>
          </p:nvPr>
        </p:nvSpPr>
        <p:spPr>
          <a:xfrm>
            <a:off x="457200" y="1600200"/>
            <a:ext cx="8362950" cy="4525963"/>
          </a:xfrm>
        </p:spPr>
        <p:txBody>
          <a:bodyPr/>
          <a:lstStyle/>
          <a:p>
            <a:pPr eaLnBrk="1" hangingPunct="1">
              <a:lnSpc>
                <a:spcPct val="90000"/>
              </a:lnSpc>
              <a:buFontTx/>
              <a:buNone/>
            </a:pPr>
            <a:r>
              <a:rPr lang="de-DE" smtClean="0"/>
              <a:t>	</a:t>
            </a:r>
            <a:r>
              <a:rPr lang="de-DE" i="1" smtClean="0"/>
              <a:t>Politische Philosophie</a:t>
            </a:r>
            <a:r>
              <a:rPr lang="de-DE" smtClean="0"/>
              <a:t> befasst sich mit Theorien zur Begründung von Herrschaft und zu den fundamentalen Prinzipien einer gerechten Gesellschaft. </a:t>
            </a:r>
            <a:r>
              <a:rPr lang="de-DE" i="1" smtClean="0"/>
              <a:t>Teilgebiete:</a:t>
            </a:r>
          </a:p>
          <a:p>
            <a:pPr eaLnBrk="1" hangingPunct="1">
              <a:lnSpc>
                <a:spcPct val="90000"/>
              </a:lnSpc>
            </a:pPr>
            <a:endParaRPr lang="de-DE" smtClean="0"/>
          </a:p>
          <a:p>
            <a:pPr eaLnBrk="1" hangingPunct="1">
              <a:lnSpc>
                <a:spcPct val="90000"/>
              </a:lnSpc>
            </a:pPr>
            <a:r>
              <a:rPr lang="de-DE" b="1" i="1" smtClean="0"/>
              <a:t>Staatsphilosophie:</a:t>
            </a:r>
            <a:r>
              <a:rPr lang="de-DE" smtClean="0"/>
              <a:t> behandelt Wesen, Entstehung, Formen, Rechtfertigung, Grenzen, Aufgaben und Ziele von Staaten bzw. Herrschaft. Spezialität: Utopie</a:t>
            </a:r>
          </a:p>
          <a:p>
            <a:pPr eaLnBrk="1" hangingPunct="1">
              <a:lnSpc>
                <a:spcPct val="90000"/>
              </a:lnSpc>
            </a:pPr>
            <a:endParaRPr lang="de-DE" smtClean="0"/>
          </a:p>
          <a:p>
            <a:pPr eaLnBrk="1" hangingPunct="1">
              <a:lnSpc>
                <a:spcPct val="90000"/>
              </a:lnSpc>
            </a:pPr>
            <a:r>
              <a:rPr lang="de-DE" b="1" i="1" smtClean="0"/>
              <a:t>Rechtsphilosophie:</a:t>
            </a:r>
            <a:r>
              <a:rPr lang="de-DE" smtClean="0"/>
              <a:t> behandelt Wesen, Entstehung, Rechtfertigung, Inhalt, Verbindlichkeit (Geltungsnormen), Funktion und Auslegung von Recht und Gerechtigkeit in Abgrenzung zu anderen sozialen Normen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animEffect transition="in" filter="fade">
                                      <p:cBhvr>
                                        <p:cTn id="7" dur="2000"/>
                                        <p:tgtEl>
                                          <p:spTgt spid="440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4" end="4"/>
                                            </p:txEl>
                                          </p:spTgt>
                                        </p:tgtEl>
                                        <p:attrNameLst>
                                          <p:attrName>style.visibility</p:attrName>
                                        </p:attrNameLst>
                                      </p:cBhvr>
                                      <p:to>
                                        <p:strVal val="visible"/>
                                      </p:to>
                                    </p:set>
                                    <p:animEffect transition="in" filter="fade">
                                      <p:cBhvr>
                                        <p:cTn id="12" dur="20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umsplatzhalter 5"/>
          <p:cNvSpPr>
            <a:spLocks noGrp="1"/>
          </p:cNvSpPr>
          <p:nvPr>
            <p:ph type="dt" sz="quarter" idx="10"/>
          </p:nvPr>
        </p:nvSpPr>
        <p:spPr>
          <a:noFill/>
        </p:spPr>
        <p:txBody>
          <a:bodyPr/>
          <a:lstStyle/>
          <a:p>
            <a:fld id="{6D493359-58AA-4B0A-896D-540DC9D52F8B}" type="datetime1">
              <a:rPr lang="de-DE" smtClean="0"/>
              <a:pPr/>
              <a:t>04.11.2023</a:t>
            </a:fld>
            <a:endParaRPr lang="de-DE" smtClean="0"/>
          </a:p>
        </p:txBody>
      </p:sp>
      <p:sp>
        <p:nvSpPr>
          <p:cNvPr id="74755" name="Fußzeilenplatzhalter 6"/>
          <p:cNvSpPr>
            <a:spLocks noGrp="1"/>
          </p:cNvSpPr>
          <p:nvPr>
            <p:ph type="ftr" sz="quarter" idx="11"/>
          </p:nvPr>
        </p:nvSpPr>
        <p:spPr>
          <a:noFill/>
        </p:spPr>
        <p:txBody>
          <a:bodyPr/>
          <a:lstStyle/>
          <a:p>
            <a:r>
              <a:rPr lang="de-DE" smtClean="0"/>
              <a:t>GESCHICHTE POLITISCHER IDEEN - © Thomas Knob 2007</a:t>
            </a:r>
          </a:p>
        </p:txBody>
      </p:sp>
      <p:sp>
        <p:nvSpPr>
          <p:cNvPr id="74756" name="Foliennummernplatzhalter 7"/>
          <p:cNvSpPr>
            <a:spLocks noGrp="1"/>
          </p:cNvSpPr>
          <p:nvPr>
            <p:ph type="sldNum" sz="quarter" idx="12"/>
          </p:nvPr>
        </p:nvSpPr>
        <p:spPr>
          <a:noFill/>
        </p:spPr>
        <p:txBody>
          <a:bodyPr/>
          <a:lstStyle/>
          <a:p>
            <a:fld id="{C37C6A4B-D700-4F37-8F96-F79D36B04E87}" type="slidenum">
              <a:rPr lang="de-DE" smtClean="0"/>
              <a:pPr/>
              <a:t>70</a:t>
            </a:fld>
            <a:r>
              <a:rPr lang="de-DE" smtClean="0"/>
              <a:t>/82</a:t>
            </a:r>
          </a:p>
        </p:txBody>
      </p:sp>
      <p:sp>
        <p:nvSpPr>
          <p:cNvPr id="74757" name="Rectangle 2"/>
          <p:cNvSpPr>
            <a:spLocks noGrp="1" noChangeArrowheads="1"/>
          </p:cNvSpPr>
          <p:nvPr>
            <p:ph type="title"/>
          </p:nvPr>
        </p:nvSpPr>
        <p:spPr/>
        <p:txBody>
          <a:bodyPr/>
          <a:lstStyle/>
          <a:p>
            <a:pPr eaLnBrk="1" hangingPunct="1"/>
            <a:r>
              <a:rPr lang="de-DE" smtClean="0"/>
              <a:t>Politische Ideen (35/36): Bilder</a:t>
            </a:r>
          </a:p>
        </p:txBody>
      </p:sp>
      <p:sp>
        <p:nvSpPr>
          <p:cNvPr id="74758" name="Rectangle 3"/>
          <p:cNvSpPr>
            <a:spLocks noGrp="1" noChangeArrowheads="1"/>
          </p:cNvSpPr>
          <p:nvPr>
            <p:ph type="body" sz="half" idx="1"/>
          </p:nvPr>
        </p:nvSpPr>
        <p:spPr>
          <a:xfrm>
            <a:off x="71438" y="5772150"/>
            <a:ext cx="8964612" cy="609600"/>
          </a:xfrm>
          <a:noFill/>
        </p:spPr>
        <p:txBody>
          <a:bodyPr anchor="b" anchorCtr="1"/>
          <a:lstStyle/>
          <a:p>
            <a:pPr marL="0" indent="0" eaLnBrk="1" hangingPunct="1">
              <a:lnSpc>
                <a:spcPct val="90000"/>
              </a:lnSpc>
              <a:buFontTx/>
              <a:buNone/>
            </a:pPr>
            <a:r>
              <a:rPr lang="ru-RU" sz="1800" b="1" smtClean="0"/>
              <a:t>Иосиф Виссарионович</a:t>
            </a:r>
            <a:r>
              <a:rPr lang="de-DE" sz="1800" b="1" smtClean="0"/>
              <a:t>                                                                      Hannah Arendt</a:t>
            </a:r>
            <a:r>
              <a:rPr lang="ru-RU" sz="1800" b="1" smtClean="0"/>
              <a:t> Джугашвили</a:t>
            </a:r>
            <a:r>
              <a:rPr lang="de-DE" sz="1800" b="1" smtClean="0"/>
              <a:t> (= Сталин;</a:t>
            </a:r>
            <a:r>
              <a:rPr lang="de-DE" sz="1800" smtClean="0"/>
              <a:t> </a:t>
            </a:r>
            <a:r>
              <a:rPr lang="de-DE" sz="1800" b="1" smtClean="0"/>
              <a:t>1878-1953)                                                        (1906-1975)</a:t>
            </a:r>
          </a:p>
        </p:txBody>
      </p:sp>
      <p:pic>
        <p:nvPicPr>
          <p:cNvPr id="179214" name="Picture 14" descr="hitler"/>
          <p:cNvPicPr>
            <a:picLocks noGrp="1" noChangeAspect="1" noChangeArrowheads="1"/>
          </p:cNvPicPr>
          <p:nvPr>
            <p:ph sz="quarter" idx="3"/>
          </p:nvPr>
        </p:nvPicPr>
        <p:blipFill>
          <a:blip r:embed="rId3" cstate="print"/>
          <a:srcRect/>
          <a:stretch>
            <a:fillRect/>
          </a:stretch>
        </p:blipFill>
        <p:spPr>
          <a:xfrm>
            <a:off x="2266950" y="1331913"/>
            <a:ext cx="3313113" cy="2960687"/>
          </a:xfrm>
          <a:noFill/>
        </p:spPr>
      </p:pic>
      <p:pic>
        <p:nvPicPr>
          <p:cNvPr id="179216" name="Picture 16" descr="ArendtSchnekenburger"/>
          <p:cNvPicPr>
            <a:picLocks noChangeAspect="1" noChangeArrowheads="1"/>
          </p:cNvPicPr>
          <p:nvPr/>
        </p:nvPicPr>
        <p:blipFill>
          <a:blip r:embed="rId4" cstate="print"/>
          <a:srcRect/>
          <a:stretch>
            <a:fillRect/>
          </a:stretch>
        </p:blipFill>
        <p:spPr bwMode="auto">
          <a:xfrm>
            <a:off x="5665788" y="1341438"/>
            <a:ext cx="3370262" cy="4248150"/>
          </a:xfrm>
          <a:prstGeom prst="rect">
            <a:avLst/>
          </a:prstGeom>
          <a:noFill/>
          <a:ln w="9525">
            <a:noFill/>
            <a:miter lim="800000"/>
            <a:headEnd/>
            <a:tailEnd/>
          </a:ln>
        </p:spPr>
      </p:pic>
      <p:pic>
        <p:nvPicPr>
          <p:cNvPr id="179212" name="Picture 12" descr="Stalin"/>
          <p:cNvPicPr>
            <a:picLocks noGrp="1" noChangeAspect="1" noChangeArrowheads="1"/>
          </p:cNvPicPr>
          <p:nvPr>
            <p:ph sz="quarter" idx="2"/>
          </p:nvPr>
        </p:nvPicPr>
        <p:blipFill>
          <a:blip r:embed="rId5" cstate="print"/>
          <a:srcRect/>
          <a:stretch>
            <a:fillRect/>
          </a:stretch>
        </p:blipFill>
        <p:spPr>
          <a:xfrm>
            <a:off x="158750" y="2852738"/>
            <a:ext cx="2684463" cy="2952750"/>
          </a:xfrm>
          <a:noFill/>
        </p:spPr>
      </p:pic>
      <p:sp>
        <p:nvSpPr>
          <p:cNvPr id="74762" name="Rectangle 17"/>
          <p:cNvSpPr>
            <a:spLocks noChangeArrowheads="1"/>
          </p:cNvSpPr>
          <p:nvPr/>
        </p:nvSpPr>
        <p:spPr bwMode="auto">
          <a:xfrm>
            <a:off x="2916238" y="4502150"/>
            <a:ext cx="3222625" cy="366713"/>
          </a:xfrm>
          <a:prstGeom prst="rect">
            <a:avLst/>
          </a:prstGeom>
          <a:noFill/>
          <a:ln w="9525">
            <a:noFill/>
            <a:miter lim="800000"/>
            <a:headEnd/>
            <a:tailEnd/>
          </a:ln>
        </p:spPr>
        <p:txBody>
          <a:bodyPr>
            <a:spAutoFit/>
          </a:bodyPr>
          <a:lstStyle/>
          <a:p>
            <a:r>
              <a:rPr lang="de-DE" b="1"/>
              <a:t>Adolf Hitler (1889-1945)</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9212"/>
                                        </p:tgtEl>
                                        <p:attrNameLst>
                                          <p:attrName>style.visibility</p:attrName>
                                        </p:attrNameLst>
                                      </p:cBhvr>
                                      <p:to>
                                        <p:strVal val="visible"/>
                                      </p:to>
                                    </p:set>
                                    <p:animEffect transition="in" filter="wedge">
                                      <p:cBhvr>
                                        <p:cTn id="7" dur="2000"/>
                                        <p:tgtEl>
                                          <p:spTgt spid="1792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79214"/>
                                        </p:tgtEl>
                                        <p:attrNameLst>
                                          <p:attrName>style.visibility</p:attrName>
                                        </p:attrNameLst>
                                      </p:cBhvr>
                                      <p:to>
                                        <p:strVal val="visible"/>
                                      </p:to>
                                    </p:set>
                                    <p:animEffect transition="in" filter="wedge">
                                      <p:cBhvr>
                                        <p:cTn id="12" dur="2000"/>
                                        <p:tgtEl>
                                          <p:spTgt spid="1792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79216"/>
                                        </p:tgtEl>
                                        <p:attrNameLst>
                                          <p:attrName>style.visibility</p:attrName>
                                        </p:attrNameLst>
                                      </p:cBhvr>
                                      <p:to>
                                        <p:strVal val="visible"/>
                                      </p:to>
                                    </p:set>
                                    <p:animEffect transition="in" filter="wedge">
                                      <p:cBhvr>
                                        <p:cTn id="17" dur="2000"/>
                                        <p:tgtEl>
                                          <p:spTgt spid="179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umsplatzhalter 3"/>
          <p:cNvSpPr>
            <a:spLocks noGrp="1"/>
          </p:cNvSpPr>
          <p:nvPr>
            <p:ph type="dt" sz="quarter" idx="10"/>
          </p:nvPr>
        </p:nvSpPr>
        <p:spPr>
          <a:noFill/>
        </p:spPr>
        <p:txBody>
          <a:bodyPr/>
          <a:lstStyle/>
          <a:p>
            <a:fld id="{98DC6C3E-25C3-468A-B710-D9D262C37BEC}" type="datetime1">
              <a:rPr lang="de-DE" smtClean="0"/>
              <a:pPr/>
              <a:t>04.11.2023</a:t>
            </a:fld>
            <a:endParaRPr lang="de-DE" smtClean="0"/>
          </a:p>
        </p:txBody>
      </p:sp>
      <p:sp>
        <p:nvSpPr>
          <p:cNvPr id="75779" name="Fußzeilenplatzhalter 4"/>
          <p:cNvSpPr>
            <a:spLocks noGrp="1"/>
          </p:cNvSpPr>
          <p:nvPr>
            <p:ph type="ftr" sz="quarter" idx="11"/>
          </p:nvPr>
        </p:nvSpPr>
        <p:spPr>
          <a:noFill/>
        </p:spPr>
        <p:txBody>
          <a:bodyPr/>
          <a:lstStyle/>
          <a:p>
            <a:r>
              <a:rPr lang="de-DE" smtClean="0"/>
              <a:t>GESCHICHTE POLITISCHER IDEEN - © Thomas Knob 2007</a:t>
            </a:r>
          </a:p>
        </p:txBody>
      </p:sp>
      <p:sp>
        <p:nvSpPr>
          <p:cNvPr id="75780" name="Foliennummernplatzhalter 5"/>
          <p:cNvSpPr>
            <a:spLocks noGrp="1"/>
          </p:cNvSpPr>
          <p:nvPr>
            <p:ph type="sldNum" sz="quarter" idx="12"/>
          </p:nvPr>
        </p:nvSpPr>
        <p:spPr>
          <a:noFill/>
        </p:spPr>
        <p:txBody>
          <a:bodyPr/>
          <a:lstStyle/>
          <a:p>
            <a:fld id="{E7B640A7-0D34-46D8-B202-B041B34555CC}" type="slidenum">
              <a:rPr lang="de-DE" smtClean="0"/>
              <a:pPr/>
              <a:t>71</a:t>
            </a:fld>
            <a:r>
              <a:rPr lang="de-DE" smtClean="0"/>
              <a:t>/82</a:t>
            </a:r>
          </a:p>
        </p:txBody>
      </p:sp>
      <p:sp>
        <p:nvSpPr>
          <p:cNvPr id="75781"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(37): 20. Jh. (Fallibilismus)</a:t>
            </a:r>
          </a:p>
        </p:txBody>
      </p:sp>
      <p:sp>
        <p:nvSpPr>
          <p:cNvPr id="135171" name="Rectangle 3"/>
          <p:cNvSpPr>
            <a:spLocks noGrp="1" noChangeArrowheads="1"/>
          </p:cNvSpPr>
          <p:nvPr>
            <p:ph type="body" idx="1"/>
          </p:nvPr>
        </p:nvSpPr>
        <p:spPr>
          <a:xfrm>
            <a:off x="142875" y="1341438"/>
            <a:ext cx="8893175" cy="5256212"/>
          </a:xfrm>
        </p:spPr>
        <p:txBody>
          <a:bodyPr/>
          <a:lstStyle/>
          <a:p>
            <a:pPr marL="0" indent="0" eaLnBrk="1" hangingPunct="1">
              <a:lnSpc>
                <a:spcPct val="90000"/>
              </a:lnSpc>
              <a:buFontTx/>
              <a:buNone/>
            </a:pPr>
            <a:r>
              <a:rPr lang="de-DE" smtClean="0"/>
              <a:t>In </a:t>
            </a:r>
            <a:r>
              <a:rPr lang="de-DE" i="1" smtClean="0"/>
              <a:t>„Die offene Gesellschaft und ihre Feinde“</a:t>
            </a:r>
            <a:r>
              <a:rPr lang="de-DE" smtClean="0"/>
              <a:t> wendet </a:t>
            </a:r>
            <a:r>
              <a:rPr lang="de-DE" b="1" smtClean="0"/>
              <a:t>K. R. Popper</a:t>
            </a:r>
            <a:r>
              <a:rPr lang="de-DE" smtClean="0"/>
              <a:t> seine Falsifikationstheorie auf die Sozialphilosophie an. In Abgrenzung von den „falschen Propheten“ Platon, Hegel und Marx, die „elend historizistisch“ denkend dem offenen Charakter der Geschichte, die eine Anhäufung von Verbrechen sei, nicht gerecht würden, fragt Popper nicht mehr „Wer soll regieren?“, sondern „Wie kann Macht begrenzt werden?“</a:t>
            </a:r>
          </a:p>
          <a:p>
            <a:pPr marL="0" indent="0" eaLnBrk="1" hangingPunct="1">
              <a:lnSpc>
                <a:spcPct val="90000"/>
              </a:lnSpc>
              <a:buFontTx/>
              <a:buNone/>
            </a:pPr>
            <a:r>
              <a:rPr lang="de-DE" smtClean="0"/>
              <a:t>Dies könne nur in </a:t>
            </a:r>
            <a:r>
              <a:rPr lang="de-DE" i="1" smtClean="0"/>
              <a:t>offenen Gesellschaften</a:t>
            </a:r>
            <a:r>
              <a:rPr lang="de-DE" smtClean="0"/>
              <a:t> gewährleistet werden, die Regeln für den Machtwechsel kennen, z. B. Reformierbar-keit durch Abwahl ermöglichen. </a:t>
            </a:r>
            <a:r>
              <a:rPr lang="de-DE" i="1" smtClean="0"/>
              <a:t>Geschlossene Gesellschaften</a:t>
            </a:r>
            <a:r>
              <a:rPr lang="de-DE" smtClean="0"/>
              <a:t> hingegen stellen sich der „Widerlegung“ nicht und tendieren durch statische Staatsideale zum Totalitarismus, v. a. wenn sie Menschen opfern, um eine Idee zu verwirklichen. Politik habe die sozialen Verhältnisse schrittweise zu verbessern. (Popper betont dabei immer den Primat der Politik vor der Wirtschaft.)</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checkerboard(across)">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checkerboard(across)">
                                      <p:cBhvr>
                                        <p:cTn id="12" dur="500"/>
                                        <p:tgtEl>
                                          <p:spTgt spid="135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umsplatzhalter 3"/>
          <p:cNvSpPr>
            <a:spLocks noGrp="1"/>
          </p:cNvSpPr>
          <p:nvPr>
            <p:ph type="dt" sz="quarter" idx="10"/>
          </p:nvPr>
        </p:nvSpPr>
        <p:spPr>
          <a:noFill/>
        </p:spPr>
        <p:txBody>
          <a:bodyPr/>
          <a:lstStyle/>
          <a:p>
            <a:fld id="{F56555CA-B9D9-4CD6-B45B-A666042EF8A3}" type="datetime1">
              <a:rPr lang="de-DE" smtClean="0"/>
              <a:pPr/>
              <a:t>04.11.2023</a:t>
            </a:fld>
            <a:endParaRPr lang="de-DE" smtClean="0"/>
          </a:p>
        </p:txBody>
      </p:sp>
      <p:sp>
        <p:nvSpPr>
          <p:cNvPr id="76803" name="Fußzeilenplatzhalter 4"/>
          <p:cNvSpPr>
            <a:spLocks noGrp="1"/>
          </p:cNvSpPr>
          <p:nvPr>
            <p:ph type="ftr" sz="quarter" idx="11"/>
          </p:nvPr>
        </p:nvSpPr>
        <p:spPr>
          <a:noFill/>
        </p:spPr>
        <p:txBody>
          <a:bodyPr/>
          <a:lstStyle/>
          <a:p>
            <a:r>
              <a:rPr lang="de-DE" smtClean="0"/>
              <a:t>GESCHICHTE POLITISCHER IDEEN - © Thomas Knob 2007</a:t>
            </a:r>
          </a:p>
        </p:txBody>
      </p:sp>
      <p:sp>
        <p:nvSpPr>
          <p:cNvPr id="76804" name="Foliennummernplatzhalter 5"/>
          <p:cNvSpPr>
            <a:spLocks noGrp="1"/>
          </p:cNvSpPr>
          <p:nvPr>
            <p:ph type="sldNum" sz="quarter" idx="12"/>
          </p:nvPr>
        </p:nvSpPr>
        <p:spPr>
          <a:noFill/>
        </p:spPr>
        <p:txBody>
          <a:bodyPr/>
          <a:lstStyle/>
          <a:p>
            <a:fld id="{2FC30590-DA71-4B2A-AE95-B6F2EF20AE56}" type="slidenum">
              <a:rPr lang="de-DE" smtClean="0"/>
              <a:pPr/>
              <a:t>72</a:t>
            </a:fld>
            <a:r>
              <a:rPr lang="de-DE" smtClean="0"/>
              <a:t>/82</a:t>
            </a:r>
          </a:p>
        </p:txBody>
      </p:sp>
      <p:sp>
        <p:nvSpPr>
          <p:cNvPr id="76805"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(38): 20. Jh. (Demokratie 1)</a:t>
            </a:r>
          </a:p>
        </p:txBody>
      </p:sp>
      <p:sp>
        <p:nvSpPr>
          <p:cNvPr id="182275" name="Rectangle 3"/>
          <p:cNvSpPr>
            <a:spLocks noGrp="1" noChangeArrowheads="1"/>
          </p:cNvSpPr>
          <p:nvPr>
            <p:ph type="body" idx="1"/>
          </p:nvPr>
        </p:nvSpPr>
        <p:spPr>
          <a:xfrm>
            <a:off x="179388" y="1268413"/>
            <a:ext cx="8785225" cy="5329237"/>
          </a:xfrm>
        </p:spPr>
        <p:txBody>
          <a:bodyPr/>
          <a:lstStyle/>
          <a:p>
            <a:pPr marL="0" indent="0" eaLnBrk="1" hangingPunct="1">
              <a:buFontTx/>
              <a:buNone/>
              <a:tabLst>
                <a:tab pos="179388" algn="l"/>
              </a:tabLst>
            </a:pPr>
            <a:r>
              <a:rPr lang="de-DE" sz="2000" smtClean="0"/>
              <a:t>	Die moderne </a:t>
            </a:r>
            <a:r>
              <a:rPr lang="de-DE" sz="2000" b="1" i="1" smtClean="0"/>
              <a:t>Demokratietheorie </a:t>
            </a:r>
            <a:r>
              <a:rPr lang="de-DE" sz="2000" smtClean="0"/>
              <a:t>– deskriptiv oder präskriptiv vorgehend – 	führt meist etwa folgende Punkte als </a:t>
            </a:r>
            <a:r>
              <a:rPr lang="de-DE" sz="2000" i="1" smtClean="0"/>
              <a:t>Merkmale</a:t>
            </a:r>
            <a:r>
              <a:rPr lang="de-DE" sz="2000" smtClean="0"/>
              <a:t> dieser Staatsform an:</a:t>
            </a:r>
          </a:p>
          <a:p>
            <a:pPr marL="0" indent="0" eaLnBrk="1" hangingPunct="1">
              <a:tabLst>
                <a:tab pos="179388" algn="l"/>
              </a:tabLst>
            </a:pPr>
            <a:r>
              <a:rPr lang="de-DE" sz="2000" smtClean="0"/>
              <a:t> Volkssouveränität, Partizipation (repräsentativ oder direkt)</a:t>
            </a:r>
          </a:p>
          <a:p>
            <a:pPr marL="0" indent="0" eaLnBrk="1" hangingPunct="1">
              <a:tabLst>
                <a:tab pos="179388" algn="l"/>
              </a:tabLst>
            </a:pPr>
            <a:r>
              <a:rPr lang="de-DE" sz="2000" smtClean="0"/>
              <a:t> Gleichheit, innerhalb des Verfassungsrahmens Toleranz</a:t>
            </a:r>
          </a:p>
          <a:p>
            <a:pPr marL="0" indent="0" eaLnBrk="1" hangingPunct="1">
              <a:tabLst>
                <a:tab pos="179388" algn="l"/>
              </a:tabLst>
            </a:pPr>
            <a:r>
              <a:rPr lang="de-DE" sz="2000" smtClean="0"/>
              <a:t> Mehrheitsherrschaft, Mehrparteiensystem, allg., freie Wahlen</a:t>
            </a:r>
          </a:p>
          <a:p>
            <a:pPr marL="0" indent="0" eaLnBrk="1" hangingPunct="1">
              <a:tabLst>
                <a:tab pos="179388" algn="l"/>
              </a:tabLst>
            </a:pPr>
            <a:r>
              <a:rPr lang="de-DE" sz="2000" smtClean="0"/>
              <a:t> Herrschaftslimitierung, Kontrolle, ev. „checks and balances“</a:t>
            </a:r>
          </a:p>
          <a:p>
            <a:pPr marL="0" indent="0" eaLnBrk="1" hangingPunct="1">
              <a:tabLst>
                <a:tab pos="179388" algn="l"/>
              </a:tabLst>
            </a:pPr>
            <a:r>
              <a:rPr lang="de-DE" sz="2000" smtClean="0"/>
              <a:t> Grundrechte, Gewaltenteilung, Rechts- und Sozialstaatlichkeit</a:t>
            </a:r>
          </a:p>
          <a:p>
            <a:pPr marL="0" indent="0" eaLnBrk="1" hangingPunct="1">
              <a:tabLst>
                <a:tab pos="179388" algn="l"/>
              </a:tabLst>
            </a:pPr>
            <a:r>
              <a:rPr lang="de-DE" sz="2000" smtClean="0"/>
              <a:t> Öffentlichkeit, freie Medien, Meinungswettbewerb</a:t>
            </a:r>
          </a:p>
          <a:p>
            <a:pPr marL="0" indent="0" eaLnBrk="1" hangingPunct="1">
              <a:buFontTx/>
              <a:buNone/>
              <a:tabLst>
                <a:tab pos="179388" algn="l"/>
              </a:tabLst>
            </a:pPr>
            <a:endParaRPr lang="de-DE" sz="500" smtClean="0"/>
          </a:p>
          <a:p>
            <a:pPr marL="0" indent="0" eaLnBrk="1" hangingPunct="1">
              <a:buFontTx/>
              <a:buNone/>
              <a:tabLst>
                <a:tab pos="179388" algn="l"/>
              </a:tabLst>
            </a:pPr>
            <a:r>
              <a:rPr lang="de-DE" sz="2000" i="1" smtClean="0"/>
              <a:t>„Gettysburg-Formel“:</a:t>
            </a:r>
            <a:r>
              <a:rPr lang="de-DE" sz="2000" smtClean="0"/>
              <a:t> </a:t>
            </a:r>
            <a:r>
              <a:rPr lang="de-DE" sz="2000" smtClean="0">
                <a:solidFill>
                  <a:schemeClr val="folHlink"/>
                </a:solidFill>
              </a:rPr>
              <a:t>Demokratie ist „government of the people, by the people, for the people.“</a:t>
            </a:r>
            <a:r>
              <a:rPr lang="de-DE" sz="2000" smtClean="0"/>
              <a:t> (A. Lincoln 1863)</a:t>
            </a:r>
          </a:p>
          <a:p>
            <a:pPr marL="0" indent="0" eaLnBrk="1" hangingPunct="1">
              <a:buFontTx/>
              <a:buNone/>
              <a:tabLst>
                <a:tab pos="179388" algn="l"/>
              </a:tabLst>
            </a:pPr>
            <a:endParaRPr lang="de-DE" sz="500" smtClean="0"/>
          </a:p>
          <a:p>
            <a:pPr marL="0" indent="0" eaLnBrk="1" hangingPunct="1">
              <a:buFontTx/>
              <a:buNone/>
              <a:tabLst>
                <a:tab pos="179388" algn="l"/>
              </a:tabLst>
            </a:pPr>
            <a:r>
              <a:rPr lang="de-DE" sz="2000" i="1" smtClean="0"/>
              <a:t>Stufen der Demokratieentwicklung</a:t>
            </a:r>
            <a:r>
              <a:rPr lang="de-DE" sz="2000" smtClean="0"/>
              <a:t> (nach Nohlen 1995, S. 39): </a:t>
            </a:r>
            <a:r>
              <a:rPr lang="de-DE" sz="2000" smtClean="0">
                <a:solidFill>
                  <a:schemeClr val="folHlink"/>
                </a:solidFill>
              </a:rPr>
              <a:t>Staat</a:t>
            </a:r>
            <a:r>
              <a:rPr lang="de-DE" sz="2000" smtClean="0"/>
              <a:t> (Ge-waltmonopol, „Frieden“) </a:t>
            </a:r>
            <a:r>
              <a:rPr lang="de-DE" smtClean="0"/>
              <a:t>→ </a:t>
            </a:r>
            <a:r>
              <a:rPr lang="de-DE" sz="2000" smtClean="0">
                <a:solidFill>
                  <a:schemeClr val="folHlink"/>
                </a:solidFill>
              </a:rPr>
              <a:t>Verfassungsstaat</a:t>
            </a:r>
            <a:r>
              <a:rPr lang="de-DE" sz="2000" smtClean="0"/>
              <a:t> (Gewaltenteilung, „Freiheit“) </a:t>
            </a:r>
            <a:r>
              <a:rPr lang="de-DE" smtClean="0"/>
              <a:t>→</a:t>
            </a:r>
            <a:r>
              <a:rPr lang="de-DE" sz="2000" smtClean="0"/>
              <a:t> </a:t>
            </a:r>
            <a:r>
              <a:rPr lang="de-DE" sz="2000" smtClean="0">
                <a:solidFill>
                  <a:schemeClr val="folHlink"/>
                </a:solidFill>
              </a:rPr>
              <a:t>Rechtsstaat</a:t>
            </a:r>
            <a:r>
              <a:rPr lang="de-DE" sz="2000" smtClean="0"/>
              <a:t> (Partizipation, „Gleichheit“) </a:t>
            </a:r>
            <a:r>
              <a:rPr lang="de-DE" smtClean="0"/>
              <a:t>→</a:t>
            </a:r>
            <a:r>
              <a:rPr lang="de-DE" sz="2000" smtClean="0"/>
              <a:t> </a:t>
            </a:r>
            <a:r>
              <a:rPr lang="de-DE" sz="2000" smtClean="0">
                <a:solidFill>
                  <a:schemeClr val="folHlink"/>
                </a:solidFill>
              </a:rPr>
              <a:t>Sozialstaat</a:t>
            </a:r>
            <a:r>
              <a:rPr lang="de-DE" sz="2000" smtClean="0"/>
              <a:t> („Brüderlichkeit“) </a:t>
            </a:r>
            <a:r>
              <a:rPr lang="de-DE" smtClean="0"/>
              <a:t>→</a:t>
            </a:r>
            <a:r>
              <a:rPr lang="de-DE" sz="2000" smtClean="0"/>
              <a:t> </a:t>
            </a:r>
            <a:r>
              <a:rPr lang="de-DE" sz="2000" smtClean="0">
                <a:solidFill>
                  <a:schemeClr val="folHlink"/>
                </a:solidFill>
              </a:rPr>
              <a:t>Neue Weltordnung</a:t>
            </a:r>
            <a:r>
              <a:rPr lang="de-DE" sz="2000" smtClean="0"/>
              <a:t> (ökologische Dimension, kollektive Sicherheit etc.)</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checkerboard(across)">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2275">
                                            <p:txEl>
                                              <p:pRg st="1" end="1"/>
                                            </p:txEl>
                                          </p:spTgt>
                                        </p:tgtEl>
                                        <p:attrNameLst>
                                          <p:attrName>style.visibility</p:attrName>
                                        </p:attrNameLst>
                                      </p:cBhvr>
                                      <p:to>
                                        <p:strVal val="visible"/>
                                      </p:to>
                                    </p:set>
                                    <p:anim calcmode="lin" valueType="num">
                                      <p:cBhvr additive="base">
                                        <p:cTn id="12" dur="500" fill="hold"/>
                                        <p:tgtEl>
                                          <p:spTgt spid="1822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2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2275">
                                            <p:txEl>
                                              <p:pRg st="2" end="2"/>
                                            </p:txEl>
                                          </p:spTgt>
                                        </p:tgtEl>
                                        <p:attrNameLst>
                                          <p:attrName>style.visibility</p:attrName>
                                        </p:attrNameLst>
                                      </p:cBhvr>
                                      <p:to>
                                        <p:strVal val="visible"/>
                                      </p:to>
                                    </p:set>
                                    <p:anim calcmode="lin" valueType="num">
                                      <p:cBhvr additive="base">
                                        <p:cTn id="18" dur="500" fill="hold"/>
                                        <p:tgtEl>
                                          <p:spTgt spid="18227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2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2275">
                                            <p:txEl>
                                              <p:pRg st="3" end="3"/>
                                            </p:txEl>
                                          </p:spTgt>
                                        </p:tgtEl>
                                        <p:attrNameLst>
                                          <p:attrName>style.visibility</p:attrName>
                                        </p:attrNameLst>
                                      </p:cBhvr>
                                      <p:to>
                                        <p:strVal val="visible"/>
                                      </p:to>
                                    </p:set>
                                    <p:anim calcmode="lin" valueType="num">
                                      <p:cBhvr additive="base">
                                        <p:cTn id="24" dur="500" fill="hold"/>
                                        <p:tgtEl>
                                          <p:spTgt spid="18227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2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2275">
                                            <p:txEl>
                                              <p:pRg st="4" end="4"/>
                                            </p:txEl>
                                          </p:spTgt>
                                        </p:tgtEl>
                                        <p:attrNameLst>
                                          <p:attrName>style.visibility</p:attrName>
                                        </p:attrNameLst>
                                      </p:cBhvr>
                                      <p:to>
                                        <p:strVal val="visible"/>
                                      </p:to>
                                    </p:set>
                                    <p:anim calcmode="lin" valueType="num">
                                      <p:cBhvr additive="base">
                                        <p:cTn id="30" dur="500" fill="hold"/>
                                        <p:tgtEl>
                                          <p:spTgt spid="18227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2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2275">
                                            <p:txEl>
                                              <p:pRg st="5" end="5"/>
                                            </p:txEl>
                                          </p:spTgt>
                                        </p:tgtEl>
                                        <p:attrNameLst>
                                          <p:attrName>style.visibility</p:attrName>
                                        </p:attrNameLst>
                                      </p:cBhvr>
                                      <p:to>
                                        <p:strVal val="visible"/>
                                      </p:to>
                                    </p:set>
                                    <p:anim calcmode="lin" valueType="num">
                                      <p:cBhvr additive="base">
                                        <p:cTn id="36" dur="500" fill="hold"/>
                                        <p:tgtEl>
                                          <p:spTgt spid="18227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2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2275">
                                            <p:txEl>
                                              <p:pRg st="6" end="6"/>
                                            </p:txEl>
                                          </p:spTgt>
                                        </p:tgtEl>
                                        <p:attrNameLst>
                                          <p:attrName>style.visibility</p:attrName>
                                        </p:attrNameLst>
                                      </p:cBhvr>
                                      <p:to>
                                        <p:strVal val="visible"/>
                                      </p:to>
                                    </p:set>
                                    <p:anim calcmode="lin" valueType="num">
                                      <p:cBhvr additive="base">
                                        <p:cTn id="42" dur="500" fill="hold"/>
                                        <p:tgtEl>
                                          <p:spTgt spid="18227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82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82275">
                                            <p:txEl>
                                              <p:pRg st="8" end="8"/>
                                            </p:txEl>
                                          </p:spTgt>
                                        </p:tgtEl>
                                        <p:attrNameLst>
                                          <p:attrName>style.visibility</p:attrName>
                                        </p:attrNameLst>
                                      </p:cBhvr>
                                      <p:to>
                                        <p:strVal val="visible"/>
                                      </p:to>
                                    </p:set>
                                    <p:animEffect transition="in" filter="box(in)">
                                      <p:cBhvr>
                                        <p:cTn id="48" dur="500"/>
                                        <p:tgtEl>
                                          <p:spTgt spid="182275">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82275">
                                            <p:txEl>
                                              <p:pRg st="10" end="10"/>
                                            </p:txEl>
                                          </p:spTgt>
                                        </p:tgtEl>
                                        <p:attrNameLst>
                                          <p:attrName>style.visibility</p:attrName>
                                        </p:attrNameLst>
                                      </p:cBhvr>
                                      <p:to>
                                        <p:strVal val="visible"/>
                                      </p:to>
                                    </p:set>
                                    <p:animEffect transition="in" filter="checkerboard(across)">
                                      <p:cBhvr>
                                        <p:cTn id="53" dur="500"/>
                                        <p:tgtEl>
                                          <p:spTgt spid="1822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umsplatzhalter 3"/>
          <p:cNvSpPr>
            <a:spLocks noGrp="1"/>
          </p:cNvSpPr>
          <p:nvPr>
            <p:ph type="dt" sz="quarter" idx="10"/>
          </p:nvPr>
        </p:nvSpPr>
        <p:spPr>
          <a:noFill/>
        </p:spPr>
        <p:txBody>
          <a:bodyPr/>
          <a:lstStyle/>
          <a:p>
            <a:fld id="{A6F7FEA9-7282-49CA-A449-C7CFF161151F}" type="datetime1">
              <a:rPr lang="de-DE" smtClean="0"/>
              <a:pPr/>
              <a:t>04.11.2023</a:t>
            </a:fld>
            <a:endParaRPr lang="de-DE" smtClean="0"/>
          </a:p>
        </p:txBody>
      </p:sp>
      <p:sp>
        <p:nvSpPr>
          <p:cNvPr id="77827" name="Fußzeilenplatzhalter 4"/>
          <p:cNvSpPr>
            <a:spLocks noGrp="1"/>
          </p:cNvSpPr>
          <p:nvPr>
            <p:ph type="ftr" sz="quarter" idx="11"/>
          </p:nvPr>
        </p:nvSpPr>
        <p:spPr>
          <a:noFill/>
        </p:spPr>
        <p:txBody>
          <a:bodyPr/>
          <a:lstStyle/>
          <a:p>
            <a:r>
              <a:rPr lang="de-DE" smtClean="0"/>
              <a:t>GESCHICHTE POLITISCHER IDEEN - © Thomas Knob 2007</a:t>
            </a:r>
          </a:p>
        </p:txBody>
      </p:sp>
      <p:sp>
        <p:nvSpPr>
          <p:cNvPr id="77828" name="Foliennummernplatzhalter 5"/>
          <p:cNvSpPr>
            <a:spLocks noGrp="1"/>
          </p:cNvSpPr>
          <p:nvPr>
            <p:ph type="sldNum" sz="quarter" idx="12"/>
          </p:nvPr>
        </p:nvSpPr>
        <p:spPr>
          <a:noFill/>
        </p:spPr>
        <p:txBody>
          <a:bodyPr/>
          <a:lstStyle/>
          <a:p>
            <a:fld id="{5183639F-992C-4546-9B68-825E3CAAD99E}" type="slidenum">
              <a:rPr lang="de-DE" smtClean="0"/>
              <a:pPr/>
              <a:t>73</a:t>
            </a:fld>
            <a:r>
              <a:rPr lang="de-DE" smtClean="0"/>
              <a:t>/82</a:t>
            </a:r>
          </a:p>
        </p:txBody>
      </p:sp>
      <p:sp>
        <p:nvSpPr>
          <p:cNvPr id="77829"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(39): 20. Jh. (Demokratie 2)</a:t>
            </a:r>
          </a:p>
        </p:txBody>
      </p:sp>
      <p:sp>
        <p:nvSpPr>
          <p:cNvPr id="183299" name="Rectangle 3"/>
          <p:cNvSpPr>
            <a:spLocks noGrp="1" noChangeArrowheads="1"/>
          </p:cNvSpPr>
          <p:nvPr>
            <p:ph type="body" idx="1"/>
          </p:nvPr>
        </p:nvSpPr>
        <p:spPr>
          <a:xfrm>
            <a:off x="179388" y="1296988"/>
            <a:ext cx="8785225" cy="5516562"/>
          </a:xfrm>
        </p:spPr>
        <p:txBody>
          <a:bodyPr/>
          <a:lstStyle/>
          <a:p>
            <a:pPr marL="0" indent="0" eaLnBrk="1" hangingPunct="1">
              <a:lnSpc>
                <a:spcPct val="90000"/>
              </a:lnSpc>
              <a:buFontTx/>
              <a:buNone/>
              <a:tabLst>
                <a:tab pos="179388" algn="l"/>
              </a:tabLst>
            </a:pPr>
            <a:r>
              <a:rPr lang="de-DE" sz="2000" smtClean="0"/>
              <a:t>Demokratie beruht auf der bereits antiken, von Popper zitierten Erkenntnis:</a:t>
            </a:r>
          </a:p>
          <a:p>
            <a:pPr marL="0" indent="0" eaLnBrk="1" hangingPunct="1">
              <a:lnSpc>
                <a:spcPct val="90000"/>
              </a:lnSpc>
              <a:buFontTx/>
              <a:buNone/>
              <a:tabLst>
                <a:tab pos="179388" algn="l"/>
              </a:tabLst>
            </a:pPr>
            <a:r>
              <a:rPr lang="de-DE" sz="2000" i="1" smtClean="0">
                <a:solidFill>
                  <a:schemeClr val="folHlink"/>
                </a:solidFill>
              </a:rPr>
              <a:t>„Obgleich nur wenige eine politische Konzeption entwerfen und durchführen können, so sind wir doch alle fähig, sie zu beurteilen.“</a:t>
            </a:r>
            <a:r>
              <a:rPr lang="de-DE" sz="2000" smtClean="0"/>
              <a:t> (Perikles ~430 v. Ch.)</a:t>
            </a:r>
          </a:p>
          <a:p>
            <a:pPr marL="0" indent="0" eaLnBrk="1" hangingPunct="1">
              <a:lnSpc>
                <a:spcPct val="90000"/>
              </a:lnSpc>
              <a:buFontTx/>
              <a:buNone/>
              <a:tabLst>
                <a:tab pos="179388" algn="l"/>
              </a:tabLst>
            </a:pPr>
            <a:endParaRPr lang="de-DE" sz="500" smtClean="0"/>
          </a:p>
          <a:p>
            <a:pPr marL="0" indent="0" eaLnBrk="1" hangingPunct="1">
              <a:lnSpc>
                <a:spcPct val="90000"/>
              </a:lnSpc>
              <a:tabLst>
                <a:tab pos="179388" algn="l"/>
              </a:tabLst>
            </a:pPr>
            <a:r>
              <a:rPr lang="de-DE" sz="2000" smtClean="0"/>
              <a:t> Der A/USA-Ökonom </a:t>
            </a:r>
            <a:r>
              <a:rPr lang="de-DE" sz="2000" b="1" smtClean="0"/>
              <a:t>J. Schumpeter</a:t>
            </a:r>
            <a:r>
              <a:rPr lang="de-DE" sz="2000" smtClean="0"/>
              <a:t> wendet sich gegen Demokratietheo-	rien, die normativ Identität von Herrschern und Beherrschten behaupten, 	was die realen Verhältnisse verschleiere. Er deutet Demokratie nüchtern 	als Methode (nicht Inhalt), als Marktmechanismus für politische Anbieter, 	die zur Anpassung an die Nachfrage zwinge. (Beeinflusst später die </a:t>
            </a:r>
            <a:r>
              <a:rPr lang="de-DE" sz="2000" i="1" smtClean="0"/>
              <a:t>„The-	orie des Rational Choice“</a:t>
            </a:r>
            <a:r>
              <a:rPr lang="de-DE" sz="2000" smtClean="0"/>
              <a:t>: Politisches Verhalten – bei Wählern wie Politi-	kern - sei eine bewusste oder unbewusste Reaktion auf positive oder ne-	gative Anreize und damit durch Präferenzschemata berechenbar.)</a:t>
            </a:r>
          </a:p>
          <a:p>
            <a:pPr marL="0" indent="0" eaLnBrk="1" hangingPunct="1">
              <a:lnSpc>
                <a:spcPct val="90000"/>
              </a:lnSpc>
              <a:tabLst>
                <a:tab pos="179388" algn="l"/>
              </a:tabLst>
            </a:pPr>
            <a:r>
              <a:rPr lang="de-DE" sz="2000" b="1" smtClean="0"/>
              <a:t> F. Hayek</a:t>
            </a:r>
            <a:r>
              <a:rPr lang="de-DE" sz="2000" smtClean="0"/>
              <a:t> (A/GB-Ökonom) vertritt eine liberale Demokratie, in der jeder sei-	ne Mittel für selbst gewählte Zwecke verwenden können solle. Der Staat 	wird auf Eigentums- und subjektive Abwehrrechte reduziert (Deregulation).</a:t>
            </a:r>
          </a:p>
          <a:p>
            <a:pPr marL="0" indent="0" eaLnBrk="1" hangingPunct="1">
              <a:lnSpc>
                <a:spcPct val="90000"/>
              </a:lnSpc>
              <a:tabLst>
                <a:tab pos="179388" algn="l"/>
              </a:tabLst>
            </a:pPr>
            <a:r>
              <a:rPr lang="de-DE" sz="2000" smtClean="0"/>
              <a:t> Der </a:t>
            </a:r>
            <a:r>
              <a:rPr lang="de-DE" sz="2000" i="1" smtClean="0"/>
              <a:t>Kommunitarismus</a:t>
            </a:r>
            <a:r>
              <a:rPr lang="de-DE" sz="2000" smtClean="0"/>
              <a:t> von </a:t>
            </a:r>
            <a:r>
              <a:rPr lang="de-DE" sz="2000" b="1" smtClean="0"/>
              <a:t>A. Etzioni</a:t>
            </a:r>
            <a:r>
              <a:rPr lang="de-DE" sz="2000" smtClean="0"/>
              <a:t> setzt auf gesellschaftliche Selbstre-	gulierung (</a:t>
            </a:r>
            <a:r>
              <a:rPr lang="de-DE" sz="2000" i="1" smtClean="0"/>
              <a:t>societal guidance</a:t>
            </a:r>
            <a:r>
              <a:rPr lang="de-DE" sz="2000" smtClean="0"/>
              <a:t>). Die „Responsivität“ der „Zivilgesellschaft“ er-	mögliche unabhängig vom Staat Reaktionen auf Anliegen ihrer Mitglieder.</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checkerboard(across)">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fade">
                                      <p:cBhvr>
                                        <p:cTn id="12" dur="20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3299">
                                            <p:txEl>
                                              <p:pRg st="3" end="3"/>
                                            </p:txEl>
                                          </p:spTgt>
                                        </p:tgtEl>
                                        <p:attrNameLst>
                                          <p:attrName>style.visibility</p:attrName>
                                        </p:attrNameLst>
                                      </p:cBhvr>
                                      <p:to>
                                        <p:strVal val="visible"/>
                                      </p:to>
                                    </p:set>
                                    <p:anim calcmode="lin" valueType="num">
                                      <p:cBhvr additive="base">
                                        <p:cTn id="17" dur="500" fill="hold"/>
                                        <p:tgtEl>
                                          <p:spTgt spid="18329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3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3299">
                                            <p:txEl>
                                              <p:pRg st="4" end="4"/>
                                            </p:txEl>
                                          </p:spTgt>
                                        </p:tgtEl>
                                        <p:attrNameLst>
                                          <p:attrName>style.visibility</p:attrName>
                                        </p:attrNameLst>
                                      </p:cBhvr>
                                      <p:to>
                                        <p:strVal val="visible"/>
                                      </p:to>
                                    </p:set>
                                    <p:anim calcmode="lin" valueType="num">
                                      <p:cBhvr additive="base">
                                        <p:cTn id="23" dur="500" fill="hold"/>
                                        <p:tgtEl>
                                          <p:spTgt spid="18329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3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3299">
                                            <p:txEl>
                                              <p:pRg st="5" end="5"/>
                                            </p:txEl>
                                          </p:spTgt>
                                        </p:tgtEl>
                                        <p:attrNameLst>
                                          <p:attrName>style.visibility</p:attrName>
                                        </p:attrNameLst>
                                      </p:cBhvr>
                                      <p:to>
                                        <p:strVal val="visible"/>
                                      </p:to>
                                    </p:set>
                                    <p:anim calcmode="lin" valueType="num">
                                      <p:cBhvr additive="base">
                                        <p:cTn id="29" dur="500" fill="hold"/>
                                        <p:tgtEl>
                                          <p:spTgt spid="18329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32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umsplatzhalter 5"/>
          <p:cNvSpPr>
            <a:spLocks noGrp="1"/>
          </p:cNvSpPr>
          <p:nvPr>
            <p:ph type="dt" sz="quarter" idx="10"/>
          </p:nvPr>
        </p:nvSpPr>
        <p:spPr>
          <a:noFill/>
        </p:spPr>
        <p:txBody>
          <a:bodyPr/>
          <a:lstStyle/>
          <a:p>
            <a:fld id="{FBB0F1CC-7A17-4808-B667-3EB83873728E}" type="datetime1">
              <a:rPr lang="de-DE" smtClean="0"/>
              <a:pPr/>
              <a:t>04.11.2023</a:t>
            </a:fld>
            <a:endParaRPr lang="de-DE" smtClean="0"/>
          </a:p>
        </p:txBody>
      </p:sp>
      <p:sp>
        <p:nvSpPr>
          <p:cNvPr id="78851" name="Fußzeilenplatzhalter 6"/>
          <p:cNvSpPr>
            <a:spLocks noGrp="1"/>
          </p:cNvSpPr>
          <p:nvPr>
            <p:ph type="ftr" sz="quarter" idx="11"/>
          </p:nvPr>
        </p:nvSpPr>
        <p:spPr>
          <a:noFill/>
        </p:spPr>
        <p:txBody>
          <a:bodyPr/>
          <a:lstStyle/>
          <a:p>
            <a:r>
              <a:rPr lang="de-DE" smtClean="0"/>
              <a:t>GESCHICHTE POLITISCHER IDEEN - © Thomas Knob 2007</a:t>
            </a:r>
          </a:p>
        </p:txBody>
      </p:sp>
      <p:sp>
        <p:nvSpPr>
          <p:cNvPr id="78852" name="Foliennummernplatzhalter 7"/>
          <p:cNvSpPr>
            <a:spLocks noGrp="1"/>
          </p:cNvSpPr>
          <p:nvPr>
            <p:ph type="sldNum" sz="quarter" idx="12"/>
          </p:nvPr>
        </p:nvSpPr>
        <p:spPr>
          <a:noFill/>
        </p:spPr>
        <p:txBody>
          <a:bodyPr/>
          <a:lstStyle/>
          <a:p>
            <a:fld id="{E152E1BA-F1E4-48D1-BFD9-45C41AC39A31}" type="slidenum">
              <a:rPr lang="de-DE" smtClean="0"/>
              <a:pPr/>
              <a:t>74</a:t>
            </a:fld>
            <a:r>
              <a:rPr lang="de-DE" smtClean="0"/>
              <a:t>/82</a:t>
            </a:r>
          </a:p>
        </p:txBody>
      </p:sp>
      <p:sp>
        <p:nvSpPr>
          <p:cNvPr id="78853" name="Rectangle 2"/>
          <p:cNvSpPr>
            <a:spLocks noGrp="1" noChangeArrowheads="1"/>
          </p:cNvSpPr>
          <p:nvPr>
            <p:ph type="title"/>
          </p:nvPr>
        </p:nvSpPr>
        <p:spPr/>
        <p:txBody>
          <a:bodyPr/>
          <a:lstStyle/>
          <a:p>
            <a:pPr eaLnBrk="1" hangingPunct="1"/>
            <a:r>
              <a:rPr lang="de-DE" smtClean="0"/>
              <a:t>Politische Ideen (37/39): Bilder</a:t>
            </a:r>
          </a:p>
        </p:txBody>
      </p:sp>
      <p:sp>
        <p:nvSpPr>
          <p:cNvPr id="78854" name="Rectangle 3"/>
          <p:cNvSpPr>
            <a:spLocks noGrp="1" noChangeArrowheads="1"/>
          </p:cNvSpPr>
          <p:nvPr>
            <p:ph type="body" sz="half" idx="1"/>
          </p:nvPr>
        </p:nvSpPr>
        <p:spPr>
          <a:xfrm>
            <a:off x="0" y="5300663"/>
            <a:ext cx="2484438" cy="536575"/>
          </a:xfrm>
          <a:noFill/>
        </p:spPr>
        <p:txBody>
          <a:bodyPr anchor="b" anchorCtr="1"/>
          <a:lstStyle/>
          <a:p>
            <a:pPr marL="0" indent="0" algn="ctr" eaLnBrk="1" hangingPunct="1">
              <a:lnSpc>
                <a:spcPct val="80000"/>
              </a:lnSpc>
              <a:buFontTx/>
              <a:buNone/>
            </a:pPr>
            <a:r>
              <a:rPr lang="de-DE" sz="1600" b="1" smtClean="0"/>
              <a:t>Karl R. Popper</a:t>
            </a:r>
          </a:p>
          <a:p>
            <a:pPr marL="0" indent="0" algn="ctr" eaLnBrk="1" hangingPunct="1">
              <a:lnSpc>
                <a:spcPct val="80000"/>
              </a:lnSpc>
              <a:buFontTx/>
              <a:buNone/>
            </a:pPr>
            <a:r>
              <a:rPr lang="de-DE" sz="1600" b="1" smtClean="0"/>
              <a:t>(1902-1994)</a:t>
            </a:r>
          </a:p>
        </p:txBody>
      </p:sp>
      <p:pic>
        <p:nvPicPr>
          <p:cNvPr id="186376" name="Picture 8" descr="Popper"/>
          <p:cNvPicPr>
            <a:picLocks noGrp="1" noChangeAspect="1" noChangeArrowheads="1"/>
          </p:cNvPicPr>
          <p:nvPr>
            <p:ph sz="quarter" idx="2"/>
          </p:nvPr>
        </p:nvPicPr>
        <p:blipFill>
          <a:blip r:embed="rId3" cstate="print"/>
          <a:srcRect/>
          <a:stretch>
            <a:fillRect/>
          </a:stretch>
        </p:blipFill>
        <p:spPr>
          <a:xfrm>
            <a:off x="134938" y="2205038"/>
            <a:ext cx="2349500" cy="2951162"/>
          </a:xfrm>
          <a:noFill/>
        </p:spPr>
      </p:pic>
      <p:pic>
        <p:nvPicPr>
          <p:cNvPr id="186378" name="Picture 10" descr="Schumpeter"/>
          <p:cNvPicPr>
            <a:picLocks noGrp="1" noChangeAspect="1" noChangeArrowheads="1"/>
          </p:cNvPicPr>
          <p:nvPr>
            <p:ph sz="quarter" idx="3"/>
          </p:nvPr>
        </p:nvPicPr>
        <p:blipFill>
          <a:blip r:embed="rId4" cstate="print"/>
          <a:srcRect/>
          <a:stretch>
            <a:fillRect/>
          </a:stretch>
        </p:blipFill>
        <p:spPr>
          <a:xfrm>
            <a:off x="2552700" y="1412875"/>
            <a:ext cx="2451100" cy="2951163"/>
          </a:xfrm>
          <a:noFill/>
        </p:spPr>
      </p:pic>
      <p:pic>
        <p:nvPicPr>
          <p:cNvPr id="186380" name="Picture 12" descr="Hayek"/>
          <p:cNvPicPr>
            <a:picLocks noChangeAspect="1" noChangeArrowheads="1"/>
          </p:cNvPicPr>
          <p:nvPr/>
        </p:nvPicPr>
        <p:blipFill>
          <a:blip r:embed="rId5" cstate="print"/>
          <a:srcRect/>
          <a:stretch>
            <a:fillRect/>
          </a:stretch>
        </p:blipFill>
        <p:spPr bwMode="auto">
          <a:xfrm>
            <a:off x="5075238" y="2276475"/>
            <a:ext cx="2089150" cy="2951163"/>
          </a:xfrm>
          <a:prstGeom prst="rect">
            <a:avLst/>
          </a:prstGeom>
          <a:noFill/>
          <a:ln w="9525">
            <a:noFill/>
            <a:miter lim="800000"/>
            <a:headEnd/>
            <a:tailEnd/>
          </a:ln>
        </p:spPr>
      </p:pic>
      <p:pic>
        <p:nvPicPr>
          <p:cNvPr id="186381" name="Picture 13" descr="Etzioni"/>
          <p:cNvPicPr>
            <a:picLocks noChangeAspect="1" noChangeArrowheads="1"/>
          </p:cNvPicPr>
          <p:nvPr/>
        </p:nvPicPr>
        <p:blipFill>
          <a:blip r:embed="rId6" cstate="print"/>
          <a:srcRect/>
          <a:stretch>
            <a:fillRect/>
          </a:stretch>
        </p:blipFill>
        <p:spPr bwMode="auto">
          <a:xfrm>
            <a:off x="7235825" y="1412875"/>
            <a:ext cx="1822450" cy="2951163"/>
          </a:xfrm>
          <a:prstGeom prst="rect">
            <a:avLst/>
          </a:prstGeom>
          <a:noFill/>
          <a:ln w="9525">
            <a:noFill/>
            <a:miter lim="800000"/>
            <a:headEnd/>
            <a:tailEnd/>
          </a:ln>
        </p:spPr>
      </p:pic>
      <p:sp>
        <p:nvSpPr>
          <p:cNvPr id="78859" name="Rectangle 14"/>
          <p:cNvSpPr>
            <a:spLocks noChangeArrowheads="1"/>
          </p:cNvSpPr>
          <p:nvPr/>
        </p:nvSpPr>
        <p:spPr bwMode="auto">
          <a:xfrm>
            <a:off x="2757488" y="4605338"/>
            <a:ext cx="2124075" cy="581025"/>
          </a:xfrm>
          <a:prstGeom prst="rect">
            <a:avLst/>
          </a:prstGeom>
          <a:noFill/>
          <a:ln w="9525">
            <a:noFill/>
            <a:miter lim="800000"/>
            <a:headEnd/>
            <a:tailEnd/>
          </a:ln>
        </p:spPr>
        <p:txBody>
          <a:bodyPr wrap="none">
            <a:spAutoFit/>
          </a:bodyPr>
          <a:lstStyle/>
          <a:p>
            <a:pPr algn="ctr"/>
            <a:r>
              <a:rPr lang="de-DE" sz="1600" b="1"/>
              <a:t>Joseph Schumpeter</a:t>
            </a:r>
          </a:p>
          <a:p>
            <a:pPr algn="ctr"/>
            <a:r>
              <a:rPr lang="de-DE" sz="1600" b="1"/>
              <a:t>(1883-1950)</a:t>
            </a:r>
          </a:p>
        </p:txBody>
      </p:sp>
      <p:sp>
        <p:nvSpPr>
          <p:cNvPr id="78860" name="Rectangle 15"/>
          <p:cNvSpPr>
            <a:spLocks noChangeArrowheads="1"/>
          </p:cNvSpPr>
          <p:nvPr/>
        </p:nvSpPr>
        <p:spPr bwMode="auto">
          <a:xfrm>
            <a:off x="7092950" y="4598988"/>
            <a:ext cx="2087563" cy="825500"/>
          </a:xfrm>
          <a:prstGeom prst="rect">
            <a:avLst/>
          </a:prstGeom>
          <a:noFill/>
          <a:ln w="9525">
            <a:noFill/>
            <a:miter lim="800000"/>
            <a:headEnd/>
            <a:tailEnd/>
          </a:ln>
        </p:spPr>
        <p:txBody>
          <a:bodyPr>
            <a:spAutoFit/>
          </a:bodyPr>
          <a:lstStyle/>
          <a:p>
            <a:pPr algn="ctr"/>
            <a:r>
              <a:rPr lang="de-DE" sz="1600" b="1" dirty="0" err="1"/>
              <a:t>Amitai</a:t>
            </a:r>
            <a:r>
              <a:rPr lang="de-DE" sz="1600" b="1" dirty="0"/>
              <a:t> </a:t>
            </a:r>
            <a:r>
              <a:rPr lang="de-DE" sz="1600" b="1" dirty="0" err="1"/>
              <a:t>Etzioni</a:t>
            </a:r>
            <a:r>
              <a:rPr lang="de-DE" sz="1600" b="1" dirty="0"/>
              <a:t>,</a:t>
            </a:r>
            <a:br>
              <a:rPr lang="de-DE" sz="1600" b="1" dirty="0"/>
            </a:br>
            <a:r>
              <a:rPr lang="de-DE" sz="1600" b="1" dirty="0"/>
              <a:t>urspr. Werner Falk</a:t>
            </a:r>
          </a:p>
          <a:p>
            <a:pPr algn="ctr"/>
            <a:r>
              <a:rPr lang="de-DE" sz="1600" b="1"/>
              <a:t>(</a:t>
            </a:r>
            <a:r>
              <a:rPr lang="de-DE" sz="1600" b="1" smtClean="0"/>
              <a:t>1929-2023)</a:t>
            </a:r>
            <a:endParaRPr lang="de-DE" sz="1600" b="1"/>
          </a:p>
        </p:txBody>
      </p:sp>
      <p:sp>
        <p:nvSpPr>
          <p:cNvPr id="78861" name="Rectangle 16"/>
          <p:cNvSpPr>
            <a:spLocks noChangeArrowheads="1"/>
          </p:cNvSpPr>
          <p:nvPr/>
        </p:nvSpPr>
        <p:spPr bwMode="auto">
          <a:xfrm>
            <a:off x="5292725" y="5300663"/>
            <a:ext cx="1708150" cy="581025"/>
          </a:xfrm>
          <a:prstGeom prst="rect">
            <a:avLst/>
          </a:prstGeom>
          <a:noFill/>
          <a:ln w="9525">
            <a:noFill/>
            <a:miter lim="800000"/>
            <a:headEnd/>
            <a:tailEnd/>
          </a:ln>
        </p:spPr>
        <p:txBody>
          <a:bodyPr wrap="none">
            <a:spAutoFit/>
          </a:bodyPr>
          <a:lstStyle/>
          <a:p>
            <a:pPr algn="ctr"/>
            <a:r>
              <a:rPr lang="de-DE" sz="1600" b="1"/>
              <a:t>Friedrich Hayek</a:t>
            </a:r>
          </a:p>
          <a:p>
            <a:pPr algn="ctr">
              <a:lnSpc>
                <a:spcPct val="80000"/>
              </a:lnSpc>
              <a:spcBef>
                <a:spcPct val="20000"/>
              </a:spcBef>
            </a:pPr>
            <a:r>
              <a:rPr lang="de-DE" sz="1600" b="1"/>
              <a:t>(1899-1992)</a:t>
            </a:r>
          </a:p>
        </p:txBody>
      </p:sp>
      <p:sp>
        <p:nvSpPr>
          <p:cNvPr id="186385" name="Text Box 17"/>
          <p:cNvSpPr txBox="1">
            <a:spLocks noChangeArrowheads="1"/>
          </p:cNvSpPr>
          <p:nvPr/>
        </p:nvSpPr>
        <p:spPr bwMode="auto">
          <a:xfrm>
            <a:off x="179388" y="5897563"/>
            <a:ext cx="8713787" cy="517525"/>
          </a:xfrm>
          <a:prstGeom prst="rect">
            <a:avLst/>
          </a:prstGeom>
          <a:noFill/>
          <a:ln w="9525">
            <a:noFill/>
            <a:miter lim="800000"/>
            <a:headEnd/>
            <a:tailEnd/>
          </a:ln>
        </p:spPr>
        <p:txBody>
          <a:bodyPr>
            <a:spAutoFit/>
          </a:bodyPr>
          <a:lstStyle/>
          <a:p>
            <a:pPr algn="ctr"/>
            <a:r>
              <a:rPr lang="de-DE" sz="1400" i="1"/>
              <a:t>„Des Menschen Sinn für Gerechtigkeit macht Demokratie möglich, seine Neigung zur Ungerechtigkeit aber macht Demokratie notwendig.“</a:t>
            </a:r>
            <a:r>
              <a:rPr lang="de-DE" sz="1400"/>
              <a:t> (Reinhold Niebuhr; amerikanischer Theologe und Politologe, 1892-1971)</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6376"/>
                                        </p:tgtEl>
                                        <p:attrNameLst>
                                          <p:attrName>style.visibility</p:attrName>
                                        </p:attrNameLst>
                                      </p:cBhvr>
                                      <p:to>
                                        <p:strVal val="visible"/>
                                      </p:to>
                                    </p:set>
                                    <p:animEffect transition="in" filter="wedge">
                                      <p:cBhvr>
                                        <p:cTn id="7" dur="2000"/>
                                        <p:tgtEl>
                                          <p:spTgt spid="18637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86378"/>
                                        </p:tgtEl>
                                        <p:attrNameLst>
                                          <p:attrName>style.visibility</p:attrName>
                                        </p:attrNameLst>
                                      </p:cBhvr>
                                      <p:to>
                                        <p:strVal val="visible"/>
                                      </p:to>
                                    </p:set>
                                    <p:animEffect transition="in" filter="wedge">
                                      <p:cBhvr>
                                        <p:cTn id="12" dur="2000"/>
                                        <p:tgtEl>
                                          <p:spTgt spid="18637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86380"/>
                                        </p:tgtEl>
                                        <p:attrNameLst>
                                          <p:attrName>style.visibility</p:attrName>
                                        </p:attrNameLst>
                                      </p:cBhvr>
                                      <p:to>
                                        <p:strVal val="visible"/>
                                      </p:to>
                                    </p:set>
                                    <p:animEffect transition="in" filter="wedge">
                                      <p:cBhvr>
                                        <p:cTn id="17" dur="2000"/>
                                        <p:tgtEl>
                                          <p:spTgt spid="18638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86381"/>
                                        </p:tgtEl>
                                        <p:attrNameLst>
                                          <p:attrName>style.visibility</p:attrName>
                                        </p:attrNameLst>
                                      </p:cBhvr>
                                      <p:to>
                                        <p:strVal val="visible"/>
                                      </p:to>
                                    </p:set>
                                    <p:animEffect transition="in" filter="wedge">
                                      <p:cBhvr>
                                        <p:cTn id="22" dur="2000"/>
                                        <p:tgtEl>
                                          <p:spTgt spid="186381"/>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5000"/>
                                  </p:iterate>
                                  <p:childTnLst>
                                    <p:set>
                                      <p:cBhvr>
                                        <p:cTn id="26" dur="1" fill="hold">
                                          <p:stCondLst>
                                            <p:cond delay="0"/>
                                          </p:stCondLst>
                                        </p:cTn>
                                        <p:tgtEl>
                                          <p:spTgt spid="186385"/>
                                        </p:tgtEl>
                                        <p:attrNameLst>
                                          <p:attrName>style.visibility</p:attrName>
                                        </p:attrNameLst>
                                      </p:cBhvr>
                                      <p:to>
                                        <p:strVal val="visible"/>
                                      </p:to>
                                    </p:set>
                                    <p:animEffect transition="in" filter="fade">
                                      <p:cBhvr>
                                        <p:cTn id="27" dur="2000"/>
                                        <p:tgtEl>
                                          <p:spTgt spid="186385"/>
                                        </p:tgtEl>
                                      </p:cBhvr>
                                    </p:animEffect>
                                    <p:anim calcmode="lin" valueType="num">
                                      <p:cBhvr>
                                        <p:cTn id="28" dur="2000" fill="hold"/>
                                        <p:tgtEl>
                                          <p:spTgt spid="186385"/>
                                        </p:tgtEl>
                                        <p:attrNameLst>
                                          <p:attrName>ppt_w</p:attrName>
                                        </p:attrNameLst>
                                      </p:cBhvr>
                                      <p:tavLst>
                                        <p:tav tm="0" fmla="#ppt_w*sin(2.5*pi*$)">
                                          <p:val>
                                            <p:fltVal val="0"/>
                                          </p:val>
                                        </p:tav>
                                        <p:tav tm="100000">
                                          <p:val>
                                            <p:fltVal val="1"/>
                                          </p:val>
                                        </p:tav>
                                      </p:tavLst>
                                    </p:anim>
                                    <p:anim calcmode="lin" valueType="num">
                                      <p:cBhvr>
                                        <p:cTn id="29" dur="2000" fill="hold"/>
                                        <p:tgtEl>
                                          <p:spTgt spid="1863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umsplatzhalter 3"/>
          <p:cNvSpPr>
            <a:spLocks noGrp="1"/>
          </p:cNvSpPr>
          <p:nvPr>
            <p:ph type="dt" sz="quarter" idx="10"/>
          </p:nvPr>
        </p:nvSpPr>
        <p:spPr>
          <a:noFill/>
        </p:spPr>
        <p:txBody>
          <a:bodyPr/>
          <a:lstStyle/>
          <a:p>
            <a:fld id="{68A92BFB-BFCC-4314-AF89-46F0B8AC4558}" type="datetime1">
              <a:rPr lang="de-DE" smtClean="0"/>
              <a:pPr/>
              <a:t>04.11.2023</a:t>
            </a:fld>
            <a:endParaRPr lang="de-DE" smtClean="0"/>
          </a:p>
        </p:txBody>
      </p:sp>
      <p:sp>
        <p:nvSpPr>
          <p:cNvPr id="79875" name="Fußzeilenplatzhalter 4"/>
          <p:cNvSpPr>
            <a:spLocks noGrp="1"/>
          </p:cNvSpPr>
          <p:nvPr>
            <p:ph type="ftr" sz="quarter" idx="11"/>
          </p:nvPr>
        </p:nvSpPr>
        <p:spPr>
          <a:noFill/>
        </p:spPr>
        <p:txBody>
          <a:bodyPr/>
          <a:lstStyle/>
          <a:p>
            <a:r>
              <a:rPr lang="de-DE" smtClean="0"/>
              <a:t>GESCHICHTE POLITISCHER IDEEN - © Thomas Knob 2007</a:t>
            </a:r>
          </a:p>
        </p:txBody>
      </p:sp>
      <p:sp>
        <p:nvSpPr>
          <p:cNvPr id="79876" name="Foliennummernplatzhalter 5"/>
          <p:cNvSpPr>
            <a:spLocks noGrp="1"/>
          </p:cNvSpPr>
          <p:nvPr>
            <p:ph type="sldNum" sz="quarter" idx="12"/>
          </p:nvPr>
        </p:nvSpPr>
        <p:spPr>
          <a:noFill/>
        </p:spPr>
        <p:txBody>
          <a:bodyPr/>
          <a:lstStyle/>
          <a:p>
            <a:fld id="{0AA0E5F2-2D07-4BF9-9274-AD2669526189}" type="slidenum">
              <a:rPr lang="de-DE" smtClean="0"/>
              <a:pPr/>
              <a:t>75</a:t>
            </a:fld>
            <a:r>
              <a:rPr lang="de-DE" smtClean="0"/>
              <a:t>/82</a:t>
            </a:r>
          </a:p>
        </p:txBody>
      </p:sp>
      <p:sp>
        <p:nvSpPr>
          <p:cNvPr id="79877"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(40): 20. Jh. (Sozialstaat)</a:t>
            </a:r>
          </a:p>
        </p:txBody>
      </p:sp>
      <p:sp>
        <p:nvSpPr>
          <p:cNvPr id="168963" name="Rectangle 3"/>
          <p:cNvSpPr>
            <a:spLocks noGrp="1" noChangeArrowheads="1"/>
          </p:cNvSpPr>
          <p:nvPr>
            <p:ph type="body" idx="1"/>
          </p:nvPr>
        </p:nvSpPr>
        <p:spPr>
          <a:xfrm>
            <a:off x="179388" y="1268413"/>
            <a:ext cx="8785225" cy="5399087"/>
          </a:xfrm>
        </p:spPr>
        <p:txBody>
          <a:bodyPr/>
          <a:lstStyle/>
          <a:p>
            <a:pPr marL="0" indent="0" eaLnBrk="1" hangingPunct="1">
              <a:buFontTx/>
              <a:buNone/>
              <a:tabLst>
                <a:tab pos="185738" algn="l"/>
                <a:tab pos="1073150" algn="l"/>
              </a:tabLst>
            </a:pPr>
            <a:r>
              <a:rPr lang="de-DE" smtClean="0"/>
              <a:t>Aufbauend auf die Soziallehre entwickelt sich im 20. Jh. die </a:t>
            </a:r>
            <a:r>
              <a:rPr lang="de-DE" b="1" i="1" smtClean="0"/>
              <a:t>Idee des Sozial- und Wohlfahrtsstaates </a:t>
            </a:r>
            <a:r>
              <a:rPr lang="de-DE" smtClean="0"/>
              <a:t>(und seine reale Umsetzung durch Einführung von Pflichtversicherungen, staat-lichen Sozialleistungen etc.). Der Sozialstaat steht im Span-nungsfeld des Wunsches nach sozialem Frieden, Wohlstands-steigerung und Herstellung von Gleichheit durch Ordnungs-politik und zunehmender Bürokratisierung und damit einer Einschränkung der Freiheitsgrade der Bevölkerung.</a:t>
            </a:r>
            <a:endParaRPr lang="de-DE" sz="900" i="1" smtClean="0"/>
          </a:p>
          <a:p>
            <a:pPr marL="0" indent="0" eaLnBrk="1" hangingPunct="1">
              <a:buFontTx/>
              <a:buNone/>
              <a:tabLst>
                <a:tab pos="185738" algn="l"/>
                <a:tab pos="1073150" algn="l"/>
              </a:tabLst>
            </a:pPr>
            <a:r>
              <a:rPr lang="de-DE" i="1" smtClean="0"/>
              <a:t>	Phänomene im Sozial- und Wohlfahrtsstaat:</a:t>
            </a:r>
            <a:endParaRPr lang="de-DE" sz="700" smtClean="0"/>
          </a:p>
          <a:p>
            <a:pPr marL="0" indent="0" eaLnBrk="1" hangingPunct="1">
              <a:tabLst>
                <a:tab pos="185738" algn="l"/>
                <a:tab pos="1073150" algn="l"/>
              </a:tabLst>
            </a:pPr>
            <a:r>
              <a:rPr lang="de-DE" b="1" i="1" smtClean="0"/>
              <a:t> </a:t>
            </a:r>
            <a:r>
              <a:rPr lang="de-DE" smtClean="0"/>
              <a:t>Diskussion um Finanzierbarkeit / Missbrauch(sverhinderung)</a:t>
            </a:r>
          </a:p>
          <a:p>
            <a:pPr marL="0" indent="0" eaLnBrk="1" hangingPunct="1">
              <a:tabLst>
                <a:tab pos="185738" algn="l"/>
                <a:tab pos="1073150" algn="l"/>
              </a:tabLst>
            </a:pPr>
            <a:r>
              <a:rPr lang="de-DE" smtClean="0"/>
              <a:t> Ökonomische Diskussion um </a:t>
            </a:r>
            <a:r>
              <a:rPr lang="de-DE" i="1" smtClean="0"/>
              <a:t>Interventionismus</a:t>
            </a:r>
            <a:r>
              <a:rPr lang="de-DE" smtClean="0"/>
              <a:t> (z. B. Hayek, 	s. o., versus </a:t>
            </a:r>
            <a:r>
              <a:rPr lang="de-DE" i="1" smtClean="0"/>
              <a:t>Deficit-spending-Theorie</a:t>
            </a:r>
            <a:r>
              <a:rPr lang="de-DE" smtClean="0"/>
              <a:t> von J. M. Keynes)</a:t>
            </a:r>
          </a:p>
          <a:p>
            <a:pPr marL="0" indent="0" eaLnBrk="1" hangingPunct="1">
              <a:tabLst>
                <a:tab pos="185738" algn="l"/>
                <a:tab pos="1073150" algn="l"/>
              </a:tabLst>
            </a:pPr>
            <a:r>
              <a:rPr lang="de-DE" smtClean="0"/>
              <a:t> Verblassen der ideolog. Wurzeln politischer Denktraditionen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checkerboard(across)">
                                      <p:cBhvr>
                                        <p:cTn id="7" dur="500"/>
                                        <p:tgtEl>
                                          <p:spTgt spid="168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fade">
                                      <p:cBhvr>
                                        <p:cTn id="12" dur="2000"/>
                                        <p:tgtEl>
                                          <p:spTgt spid="168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 calcmode="lin" valueType="num">
                                      <p:cBhvr additive="base">
                                        <p:cTn id="17" dur="5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8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8963">
                                            <p:txEl>
                                              <p:pRg st="3" end="3"/>
                                            </p:txEl>
                                          </p:spTgt>
                                        </p:tgtEl>
                                        <p:attrNameLst>
                                          <p:attrName>style.visibility</p:attrName>
                                        </p:attrNameLst>
                                      </p:cBhvr>
                                      <p:to>
                                        <p:strVal val="visible"/>
                                      </p:to>
                                    </p:set>
                                    <p:anim calcmode="lin" valueType="num">
                                      <p:cBhvr additive="base">
                                        <p:cTn id="23" dur="5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8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8963">
                                            <p:txEl>
                                              <p:pRg st="4" end="4"/>
                                            </p:txEl>
                                          </p:spTgt>
                                        </p:tgtEl>
                                        <p:attrNameLst>
                                          <p:attrName>style.visibility</p:attrName>
                                        </p:attrNameLst>
                                      </p:cBhvr>
                                      <p:to>
                                        <p:strVal val="visible"/>
                                      </p:to>
                                    </p:set>
                                    <p:anim calcmode="lin" valueType="num">
                                      <p:cBhvr additive="base">
                                        <p:cTn id="29" dur="5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89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umsplatzhalter 3"/>
          <p:cNvSpPr>
            <a:spLocks noGrp="1"/>
          </p:cNvSpPr>
          <p:nvPr>
            <p:ph type="dt" sz="quarter" idx="10"/>
          </p:nvPr>
        </p:nvSpPr>
        <p:spPr>
          <a:noFill/>
        </p:spPr>
        <p:txBody>
          <a:bodyPr/>
          <a:lstStyle/>
          <a:p>
            <a:fld id="{2A39ABFB-7D4C-4678-BB55-E76EB9EEB32F}" type="datetime1">
              <a:rPr lang="de-DE" smtClean="0"/>
              <a:pPr/>
              <a:t>04.11.2023</a:t>
            </a:fld>
            <a:endParaRPr lang="de-DE" smtClean="0"/>
          </a:p>
        </p:txBody>
      </p:sp>
      <p:sp>
        <p:nvSpPr>
          <p:cNvPr id="80899" name="Fußzeilenplatzhalter 4"/>
          <p:cNvSpPr>
            <a:spLocks noGrp="1"/>
          </p:cNvSpPr>
          <p:nvPr>
            <p:ph type="ftr" sz="quarter" idx="11"/>
          </p:nvPr>
        </p:nvSpPr>
        <p:spPr>
          <a:noFill/>
        </p:spPr>
        <p:txBody>
          <a:bodyPr/>
          <a:lstStyle/>
          <a:p>
            <a:r>
              <a:rPr lang="de-DE" smtClean="0"/>
              <a:t>GESCHICHTE POLITISCHER IDEEN - © Thomas Knob 2007</a:t>
            </a:r>
          </a:p>
        </p:txBody>
      </p:sp>
      <p:sp>
        <p:nvSpPr>
          <p:cNvPr id="80900" name="Foliennummernplatzhalter 5"/>
          <p:cNvSpPr>
            <a:spLocks noGrp="1"/>
          </p:cNvSpPr>
          <p:nvPr>
            <p:ph type="sldNum" sz="quarter" idx="12"/>
          </p:nvPr>
        </p:nvSpPr>
        <p:spPr>
          <a:noFill/>
        </p:spPr>
        <p:txBody>
          <a:bodyPr/>
          <a:lstStyle/>
          <a:p>
            <a:fld id="{F5643508-4691-4177-92C4-F8A9BED62E04}" type="slidenum">
              <a:rPr lang="de-DE" smtClean="0"/>
              <a:pPr/>
              <a:t>76</a:t>
            </a:fld>
            <a:r>
              <a:rPr lang="de-DE" smtClean="0"/>
              <a:t>/82</a:t>
            </a:r>
          </a:p>
        </p:txBody>
      </p:sp>
      <p:sp>
        <p:nvSpPr>
          <p:cNvPr id="80901"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(41): 20. Jh. (Pazifismus)</a:t>
            </a:r>
          </a:p>
        </p:txBody>
      </p:sp>
      <p:sp>
        <p:nvSpPr>
          <p:cNvPr id="189443" name="Rectangle 3"/>
          <p:cNvSpPr>
            <a:spLocks noGrp="1" noChangeArrowheads="1"/>
          </p:cNvSpPr>
          <p:nvPr>
            <p:ph type="body" idx="1"/>
          </p:nvPr>
        </p:nvSpPr>
        <p:spPr>
          <a:xfrm>
            <a:off x="0" y="1268413"/>
            <a:ext cx="9144000" cy="5184775"/>
          </a:xfrm>
        </p:spPr>
        <p:txBody>
          <a:bodyPr/>
          <a:lstStyle/>
          <a:p>
            <a:pPr marL="0" indent="0" eaLnBrk="1" hangingPunct="1">
              <a:lnSpc>
                <a:spcPct val="90000"/>
              </a:lnSpc>
              <a:buFontTx/>
              <a:buNone/>
              <a:tabLst>
                <a:tab pos="179388" algn="l"/>
              </a:tabLst>
            </a:pPr>
            <a:r>
              <a:rPr lang="de-DE" sz="2000" b="1" i="1" smtClean="0"/>
              <a:t>Pazifismus</a:t>
            </a:r>
            <a:r>
              <a:rPr lang="de-DE" sz="2000" smtClean="0"/>
              <a:t> (im Gegensatz zu </a:t>
            </a:r>
            <a:r>
              <a:rPr lang="de-DE" sz="2000" b="1" i="1" smtClean="0"/>
              <a:t>Bellizismus</a:t>
            </a:r>
            <a:r>
              <a:rPr lang="de-DE" sz="2000" smtClean="0"/>
              <a:t>, s. u.) bezeichnet eine politische und ethische Grundhaltung, die Krieg als </a:t>
            </a:r>
            <a:r>
              <a:rPr lang="de-DE" sz="2000" i="1" smtClean="0"/>
              <a:t>„Fortsetzung der Politik mit anderen Mitteln“</a:t>
            </a:r>
            <a:r>
              <a:rPr lang="de-DE" sz="2000" smtClean="0"/>
              <a:t> (C. v. Clausewitz 1832) ablehnt. Die Diskussion um tw. religiös, tw. politisch argumentierte Gewaltfreiheit bzw. das (auch philosophische) Problem von Krieg und Frieden besteht seit der Bergpredigt (Mt. 5,9).</a:t>
            </a:r>
          </a:p>
          <a:p>
            <a:pPr marL="0" indent="0" eaLnBrk="1" hangingPunct="1">
              <a:lnSpc>
                <a:spcPct val="90000"/>
              </a:lnSpc>
              <a:buFontTx/>
              <a:buNone/>
              <a:tabLst>
                <a:tab pos="179388" algn="l"/>
              </a:tabLst>
            </a:pPr>
            <a:endParaRPr lang="de-DE" sz="1000" smtClean="0"/>
          </a:p>
          <a:p>
            <a:pPr marL="0" indent="0" eaLnBrk="1" hangingPunct="1">
              <a:lnSpc>
                <a:spcPct val="90000"/>
              </a:lnSpc>
              <a:buFontTx/>
              <a:buNone/>
              <a:tabLst>
                <a:tab pos="179388" algn="l"/>
              </a:tabLst>
            </a:pPr>
            <a:r>
              <a:rPr lang="de-DE" sz="2000" smtClean="0"/>
              <a:t>	Im 20 Jh. z.B. folgende (exemplarische) </a:t>
            </a:r>
            <a:r>
              <a:rPr lang="de-DE" sz="2000" i="1" smtClean="0"/>
              <a:t>Beiträge</a:t>
            </a:r>
            <a:r>
              <a:rPr lang="de-DE" sz="2000" smtClean="0"/>
              <a:t>:</a:t>
            </a:r>
          </a:p>
          <a:p>
            <a:pPr marL="0" indent="0" eaLnBrk="1" hangingPunct="1">
              <a:lnSpc>
                <a:spcPct val="90000"/>
              </a:lnSpc>
              <a:tabLst>
                <a:tab pos="179388" algn="l"/>
              </a:tabLst>
            </a:pPr>
            <a:r>
              <a:rPr lang="de-DE" sz="2000" smtClean="0"/>
              <a:t> </a:t>
            </a:r>
            <a:r>
              <a:rPr lang="de-DE" sz="2000" b="1" smtClean="0"/>
              <a:t>M. Gandhi </a:t>
            </a:r>
            <a:r>
              <a:rPr lang="de-DE" sz="2000" smtClean="0"/>
              <a:t>forderte im Anschluss an das hinduistische (v. a. jainistische) Tötungsverbot अहिस, ahiṃsā (= Gewaltlosigkeit). Seine Politik des gewaltlosen Widerstands gegen die britische Kolonialherrschaft und der Bedürfnislosigkeit bezeichnete er als "</a:t>
            </a:r>
            <a:r>
              <a:rPr lang="de-DE" sz="2000" i="1" smtClean="0"/>
              <a:t>Satyagraha</a:t>
            </a:r>
            <a:r>
              <a:rPr lang="de-DE" sz="2000" smtClean="0"/>
              <a:t>", "Festhalten an der Wahrheit". </a:t>
            </a:r>
          </a:p>
          <a:p>
            <a:pPr marL="0" indent="0" eaLnBrk="1" hangingPunct="1">
              <a:lnSpc>
                <a:spcPct val="90000"/>
              </a:lnSpc>
              <a:tabLst>
                <a:tab pos="179388" algn="l"/>
              </a:tabLst>
            </a:pPr>
            <a:r>
              <a:rPr lang="de-DE" sz="2000" b="1" smtClean="0"/>
              <a:t> M. L. King</a:t>
            </a:r>
            <a:r>
              <a:rPr lang="de-DE" sz="2000" smtClean="0"/>
              <a:t> </a:t>
            </a:r>
            <a:r>
              <a:rPr lang="de-DE" sz="2000" i="1" smtClean="0"/>
              <a:t>(„I have a dream“)</a:t>
            </a:r>
            <a:r>
              <a:rPr lang="de-DE" sz="2000" smtClean="0"/>
              <a:t> entwickelte die </a:t>
            </a:r>
            <a:r>
              <a:rPr lang="de-DE" sz="2000" i="1" smtClean="0"/>
              <a:t>„Theorie der gewaltfreien Aktion“ (soziale Verteidigung)“</a:t>
            </a:r>
            <a:r>
              <a:rPr lang="de-DE" sz="2000" smtClean="0"/>
              <a:t> mit Hilfe der Medien im Kampf gegen die Rassentrennung in den USA weiter, indem er Druck auf die Politik ausübte.</a:t>
            </a:r>
          </a:p>
          <a:p>
            <a:pPr marL="0" indent="0" eaLnBrk="1" hangingPunct="1">
              <a:lnSpc>
                <a:spcPct val="90000"/>
              </a:lnSpc>
              <a:tabLst>
                <a:tab pos="179388" algn="l"/>
              </a:tabLst>
            </a:pPr>
            <a:r>
              <a:rPr lang="de-DE" sz="2000" smtClean="0"/>
              <a:t> </a:t>
            </a:r>
            <a:r>
              <a:rPr lang="de-DE" sz="2000" b="1" smtClean="0"/>
              <a:t>Friedensbewegung</a:t>
            </a:r>
            <a:r>
              <a:rPr lang="de-DE" sz="2000" smtClean="0"/>
              <a:t>: tritt als Anti-Kriegs-Bewegung für Gewaltfreiheit (auch bei eigenen Aktionen: z.B. Sitzblockaden) und für das Recht auf Verweigerung des Dienstes mit der Waffe aus Gewissensgründen ein. Hat ethische und religiöse Wurzeln, steht in der Tradition der Friedensgesellschaften des 19. Jhs.</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checkerboard(across)">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9443">
                                            <p:txEl>
                                              <p:pRg st="2" end="2"/>
                                            </p:txEl>
                                          </p:spTgt>
                                        </p:tgtEl>
                                        <p:attrNameLst>
                                          <p:attrName>style.visibility</p:attrName>
                                        </p:attrNameLst>
                                      </p:cBhvr>
                                      <p:to>
                                        <p:strVal val="visible"/>
                                      </p:to>
                                    </p:set>
                                    <p:animEffect transition="in" filter="checkerboard(across)">
                                      <p:cBhvr>
                                        <p:cTn id="12" dur="500"/>
                                        <p:tgtEl>
                                          <p:spTgt spid="189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9443">
                                            <p:txEl>
                                              <p:pRg st="3" end="3"/>
                                            </p:txEl>
                                          </p:spTgt>
                                        </p:tgtEl>
                                        <p:attrNameLst>
                                          <p:attrName>style.visibility</p:attrName>
                                        </p:attrNameLst>
                                      </p:cBhvr>
                                      <p:to>
                                        <p:strVal val="visible"/>
                                      </p:to>
                                    </p:set>
                                    <p:anim calcmode="lin" valueType="num">
                                      <p:cBhvr additive="base">
                                        <p:cTn id="17" dur="500" fill="hold"/>
                                        <p:tgtEl>
                                          <p:spTgt spid="18944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9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9443">
                                            <p:txEl>
                                              <p:pRg st="4" end="4"/>
                                            </p:txEl>
                                          </p:spTgt>
                                        </p:tgtEl>
                                        <p:attrNameLst>
                                          <p:attrName>style.visibility</p:attrName>
                                        </p:attrNameLst>
                                      </p:cBhvr>
                                      <p:to>
                                        <p:strVal val="visible"/>
                                      </p:to>
                                    </p:set>
                                    <p:anim calcmode="lin" valueType="num">
                                      <p:cBhvr additive="base">
                                        <p:cTn id="23" dur="500" fill="hold"/>
                                        <p:tgtEl>
                                          <p:spTgt spid="18944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9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9443">
                                            <p:txEl>
                                              <p:pRg st="5" end="5"/>
                                            </p:txEl>
                                          </p:spTgt>
                                        </p:tgtEl>
                                        <p:attrNameLst>
                                          <p:attrName>style.visibility</p:attrName>
                                        </p:attrNameLst>
                                      </p:cBhvr>
                                      <p:to>
                                        <p:strVal val="visible"/>
                                      </p:to>
                                    </p:set>
                                    <p:anim calcmode="lin" valueType="num">
                                      <p:cBhvr additive="base">
                                        <p:cTn id="29" dur="500" fill="hold"/>
                                        <p:tgtEl>
                                          <p:spTgt spid="18944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94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umsplatzhalter 5"/>
          <p:cNvSpPr>
            <a:spLocks noGrp="1"/>
          </p:cNvSpPr>
          <p:nvPr>
            <p:ph type="dt" sz="quarter" idx="10"/>
          </p:nvPr>
        </p:nvSpPr>
        <p:spPr>
          <a:noFill/>
        </p:spPr>
        <p:txBody>
          <a:bodyPr/>
          <a:lstStyle/>
          <a:p>
            <a:fld id="{499E8ADE-9CD2-44BF-8B89-1BD13FE97799}" type="datetime1">
              <a:rPr lang="de-DE" smtClean="0"/>
              <a:pPr/>
              <a:t>04.11.2023</a:t>
            </a:fld>
            <a:endParaRPr lang="de-DE" smtClean="0"/>
          </a:p>
        </p:txBody>
      </p:sp>
      <p:sp>
        <p:nvSpPr>
          <p:cNvPr id="81923" name="Fußzeilenplatzhalter 6"/>
          <p:cNvSpPr>
            <a:spLocks noGrp="1"/>
          </p:cNvSpPr>
          <p:nvPr>
            <p:ph type="ftr" sz="quarter" idx="11"/>
          </p:nvPr>
        </p:nvSpPr>
        <p:spPr>
          <a:noFill/>
        </p:spPr>
        <p:txBody>
          <a:bodyPr/>
          <a:lstStyle/>
          <a:p>
            <a:r>
              <a:rPr lang="de-DE" smtClean="0"/>
              <a:t>GESCHICHTE POLITISCHER IDEEN - © Thomas Knob 2007</a:t>
            </a:r>
          </a:p>
        </p:txBody>
      </p:sp>
      <p:sp>
        <p:nvSpPr>
          <p:cNvPr id="81924" name="Foliennummernplatzhalter 7"/>
          <p:cNvSpPr>
            <a:spLocks noGrp="1"/>
          </p:cNvSpPr>
          <p:nvPr>
            <p:ph type="sldNum" sz="quarter" idx="12"/>
          </p:nvPr>
        </p:nvSpPr>
        <p:spPr>
          <a:noFill/>
        </p:spPr>
        <p:txBody>
          <a:bodyPr/>
          <a:lstStyle/>
          <a:p>
            <a:fld id="{3E619776-8DC4-4939-81D0-233FFD7459CE}" type="slidenum">
              <a:rPr lang="de-DE" smtClean="0"/>
              <a:pPr/>
              <a:t>77</a:t>
            </a:fld>
            <a:r>
              <a:rPr lang="de-DE" smtClean="0"/>
              <a:t>/82</a:t>
            </a:r>
          </a:p>
        </p:txBody>
      </p:sp>
      <p:sp>
        <p:nvSpPr>
          <p:cNvPr id="81925" name="Rectangle 2"/>
          <p:cNvSpPr>
            <a:spLocks noGrp="1" noChangeArrowheads="1"/>
          </p:cNvSpPr>
          <p:nvPr>
            <p:ph type="title"/>
          </p:nvPr>
        </p:nvSpPr>
        <p:spPr/>
        <p:txBody>
          <a:bodyPr/>
          <a:lstStyle/>
          <a:p>
            <a:pPr eaLnBrk="1" hangingPunct="1"/>
            <a:r>
              <a:rPr lang="de-DE" smtClean="0"/>
              <a:t>Politische Ideen (41): Bilder</a:t>
            </a:r>
          </a:p>
        </p:txBody>
      </p:sp>
      <p:sp>
        <p:nvSpPr>
          <p:cNvPr id="81926" name="Rectangle 3"/>
          <p:cNvSpPr>
            <a:spLocks noGrp="1" noChangeArrowheads="1"/>
          </p:cNvSpPr>
          <p:nvPr>
            <p:ph type="body" sz="half" idx="1"/>
          </p:nvPr>
        </p:nvSpPr>
        <p:spPr>
          <a:xfrm>
            <a:off x="0" y="5516563"/>
            <a:ext cx="9144000" cy="609600"/>
          </a:xfrm>
          <a:noFill/>
        </p:spPr>
        <p:txBody>
          <a:bodyPr anchor="b" anchorCtr="1"/>
          <a:lstStyle/>
          <a:p>
            <a:pPr marL="0" indent="0" algn="ctr" eaLnBrk="1" hangingPunct="1">
              <a:lnSpc>
                <a:spcPct val="80000"/>
              </a:lnSpc>
              <a:buFontTx/>
              <a:buNone/>
            </a:pPr>
            <a:r>
              <a:rPr lang="de-DE" sz="1600" b="1" smtClean="0"/>
              <a:t>   Mahatma Gandhi                    Martin Luther King                           Friedenssymbole</a:t>
            </a:r>
          </a:p>
          <a:p>
            <a:pPr marL="0" indent="0" algn="ctr" eaLnBrk="1" hangingPunct="1">
              <a:lnSpc>
                <a:spcPct val="80000"/>
              </a:lnSpc>
              <a:buFontTx/>
              <a:buNone/>
            </a:pPr>
            <a:r>
              <a:rPr lang="de-DE" sz="1600" b="1" smtClean="0"/>
              <a:t>     (1869-1948; Attentat)               (1929-1968; Attentat)                     (Peacezeichen, Taube)</a:t>
            </a:r>
          </a:p>
        </p:txBody>
      </p:sp>
      <p:pic>
        <p:nvPicPr>
          <p:cNvPr id="192523" name="Picture 11" descr="King"/>
          <p:cNvPicPr>
            <a:picLocks noGrp="1" noChangeAspect="1" noChangeArrowheads="1"/>
          </p:cNvPicPr>
          <p:nvPr>
            <p:ph sz="quarter" idx="3"/>
          </p:nvPr>
        </p:nvPicPr>
        <p:blipFill>
          <a:blip r:embed="rId3" cstate="print"/>
          <a:srcRect/>
          <a:stretch>
            <a:fillRect/>
          </a:stretch>
        </p:blipFill>
        <p:spPr>
          <a:xfrm>
            <a:off x="2987675" y="1558925"/>
            <a:ext cx="3051175" cy="3814763"/>
          </a:xfrm>
          <a:noFill/>
        </p:spPr>
      </p:pic>
      <p:pic>
        <p:nvPicPr>
          <p:cNvPr id="192525" name="Picture 13" descr="Gandhi"/>
          <p:cNvPicPr>
            <a:picLocks noChangeAspect="1" noChangeArrowheads="1"/>
          </p:cNvPicPr>
          <p:nvPr/>
        </p:nvPicPr>
        <p:blipFill>
          <a:blip r:embed="rId4" cstate="print"/>
          <a:srcRect/>
          <a:stretch>
            <a:fillRect/>
          </a:stretch>
        </p:blipFill>
        <p:spPr bwMode="auto">
          <a:xfrm>
            <a:off x="250825" y="1557338"/>
            <a:ext cx="2544763" cy="3816350"/>
          </a:xfrm>
          <a:prstGeom prst="rect">
            <a:avLst/>
          </a:prstGeom>
          <a:noFill/>
          <a:ln w="9525">
            <a:noFill/>
            <a:miter lim="800000"/>
            <a:headEnd/>
            <a:tailEnd/>
          </a:ln>
        </p:spPr>
      </p:pic>
      <p:pic>
        <p:nvPicPr>
          <p:cNvPr id="192527" name="Picture 15" descr="PicassoFriedenstaube"/>
          <p:cNvPicPr>
            <a:picLocks noChangeAspect="1" noChangeArrowheads="1"/>
          </p:cNvPicPr>
          <p:nvPr/>
        </p:nvPicPr>
        <p:blipFill>
          <a:blip r:embed="rId5" cstate="print"/>
          <a:srcRect/>
          <a:stretch>
            <a:fillRect/>
          </a:stretch>
        </p:blipFill>
        <p:spPr bwMode="auto">
          <a:xfrm>
            <a:off x="6300788" y="3429000"/>
            <a:ext cx="2520950" cy="1941513"/>
          </a:xfrm>
          <a:prstGeom prst="rect">
            <a:avLst/>
          </a:prstGeom>
          <a:noFill/>
          <a:ln w="9525">
            <a:noFill/>
            <a:miter lim="800000"/>
            <a:headEnd/>
            <a:tailEnd/>
          </a:ln>
        </p:spPr>
      </p:pic>
      <p:pic>
        <p:nvPicPr>
          <p:cNvPr id="192528" name="Picture 16" descr="Peace"/>
          <p:cNvPicPr>
            <a:picLocks noChangeAspect="1" noChangeArrowheads="1"/>
          </p:cNvPicPr>
          <p:nvPr/>
        </p:nvPicPr>
        <p:blipFill>
          <a:blip r:embed="rId6" cstate="print"/>
          <a:srcRect/>
          <a:stretch>
            <a:fillRect/>
          </a:stretch>
        </p:blipFill>
        <p:spPr bwMode="auto">
          <a:xfrm>
            <a:off x="6659563" y="1557338"/>
            <a:ext cx="1804987" cy="1804987"/>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2525"/>
                                        </p:tgtEl>
                                        <p:attrNameLst>
                                          <p:attrName>style.visibility</p:attrName>
                                        </p:attrNameLst>
                                      </p:cBhvr>
                                      <p:to>
                                        <p:strVal val="visible"/>
                                      </p:to>
                                    </p:set>
                                    <p:animEffect transition="in" filter="wedge">
                                      <p:cBhvr>
                                        <p:cTn id="7" dur="2000"/>
                                        <p:tgtEl>
                                          <p:spTgt spid="19252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92523"/>
                                        </p:tgtEl>
                                        <p:attrNameLst>
                                          <p:attrName>style.visibility</p:attrName>
                                        </p:attrNameLst>
                                      </p:cBhvr>
                                      <p:to>
                                        <p:strVal val="visible"/>
                                      </p:to>
                                    </p:set>
                                    <p:animEffect transition="in" filter="wedge">
                                      <p:cBhvr>
                                        <p:cTn id="12" dur="2000"/>
                                        <p:tgtEl>
                                          <p:spTgt spid="19252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92528"/>
                                        </p:tgtEl>
                                        <p:attrNameLst>
                                          <p:attrName>style.visibility</p:attrName>
                                        </p:attrNameLst>
                                      </p:cBhvr>
                                      <p:to>
                                        <p:strVal val="visible"/>
                                      </p:to>
                                    </p:set>
                                    <p:animEffect transition="in" filter="wedge">
                                      <p:cBhvr>
                                        <p:cTn id="17" dur="2000"/>
                                        <p:tgtEl>
                                          <p:spTgt spid="19252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92527"/>
                                        </p:tgtEl>
                                        <p:attrNameLst>
                                          <p:attrName>style.visibility</p:attrName>
                                        </p:attrNameLst>
                                      </p:cBhvr>
                                      <p:to>
                                        <p:strVal val="visible"/>
                                      </p:to>
                                    </p:set>
                                    <p:animEffect transition="in" filter="wedge">
                                      <p:cBhvr>
                                        <p:cTn id="22" dur="2000"/>
                                        <p:tgtEl>
                                          <p:spTgt spid="192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umsplatzhalter 3"/>
          <p:cNvSpPr>
            <a:spLocks noGrp="1"/>
          </p:cNvSpPr>
          <p:nvPr>
            <p:ph type="dt" sz="quarter" idx="10"/>
          </p:nvPr>
        </p:nvSpPr>
        <p:spPr>
          <a:noFill/>
        </p:spPr>
        <p:txBody>
          <a:bodyPr/>
          <a:lstStyle/>
          <a:p>
            <a:fld id="{73B2ABE6-BAEE-4AFC-A37A-BE0AC473F798}" type="datetime1">
              <a:rPr lang="de-DE" smtClean="0"/>
              <a:pPr/>
              <a:t>04.11.2023</a:t>
            </a:fld>
            <a:endParaRPr lang="de-DE" smtClean="0"/>
          </a:p>
        </p:txBody>
      </p:sp>
      <p:sp>
        <p:nvSpPr>
          <p:cNvPr id="82947" name="Fußzeilenplatzhalter 4"/>
          <p:cNvSpPr>
            <a:spLocks noGrp="1"/>
          </p:cNvSpPr>
          <p:nvPr>
            <p:ph type="ftr" sz="quarter" idx="11"/>
          </p:nvPr>
        </p:nvSpPr>
        <p:spPr>
          <a:noFill/>
        </p:spPr>
        <p:txBody>
          <a:bodyPr/>
          <a:lstStyle/>
          <a:p>
            <a:r>
              <a:rPr lang="de-DE" smtClean="0"/>
              <a:t>GESCHICHTE POLITISCHER IDEEN - © Thomas Knob 2007</a:t>
            </a:r>
          </a:p>
        </p:txBody>
      </p:sp>
      <p:sp>
        <p:nvSpPr>
          <p:cNvPr id="82948" name="Foliennummernplatzhalter 5"/>
          <p:cNvSpPr>
            <a:spLocks noGrp="1"/>
          </p:cNvSpPr>
          <p:nvPr>
            <p:ph type="sldNum" sz="quarter" idx="12"/>
          </p:nvPr>
        </p:nvSpPr>
        <p:spPr>
          <a:noFill/>
        </p:spPr>
        <p:txBody>
          <a:bodyPr/>
          <a:lstStyle/>
          <a:p>
            <a:fld id="{1BD3D2EB-61AD-427F-9C91-2410FA920D9A}" type="slidenum">
              <a:rPr lang="de-DE" smtClean="0"/>
              <a:pPr/>
              <a:t>78</a:t>
            </a:fld>
            <a:r>
              <a:rPr lang="de-DE" smtClean="0"/>
              <a:t>/82</a:t>
            </a:r>
          </a:p>
        </p:txBody>
      </p:sp>
      <p:sp>
        <p:nvSpPr>
          <p:cNvPr id="82949"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(42): 20. Jh. (Bellizismus)</a:t>
            </a:r>
          </a:p>
        </p:txBody>
      </p:sp>
      <p:sp>
        <p:nvSpPr>
          <p:cNvPr id="195587" name="Rectangle 3"/>
          <p:cNvSpPr>
            <a:spLocks noGrp="1" noChangeArrowheads="1"/>
          </p:cNvSpPr>
          <p:nvPr>
            <p:ph type="body" idx="1"/>
          </p:nvPr>
        </p:nvSpPr>
        <p:spPr>
          <a:xfrm>
            <a:off x="179388" y="1339850"/>
            <a:ext cx="8785225" cy="5184775"/>
          </a:xfrm>
        </p:spPr>
        <p:txBody>
          <a:bodyPr/>
          <a:lstStyle/>
          <a:p>
            <a:pPr marL="0" indent="0" eaLnBrk="1" hangingPunct="1">
              <a:buFontTx/>
              <a:buNone/>
              <a:tabLst>
                <a:tab pos="179388" algn="l"/>
              </a:tabLst>
            </a:pPr>
            <a:r>
              <a:rPr lang="de-DE" sz="2000" smtClean="0"/>
              <a:t>Im Gegensatz zum </a:t>
            </a:r>
            <a:r>
              <a:rPr lang="de-DE" sz="2000" b="1" i="1" smtClean="0"/>
              <a:t>Pazifismus </a:t>
            </a:r>
            <a:r>
              <a:rPr lang="de-DE" sz="2000" smtClean="0"/>
              <a:t>(s. o.) betrachtet der </a:t>
            </a:r>
            <a:r>
              <a:rPr lang="de-DE" sz="2000" b="1" i="1" smtClean="0"/>
              <a:t>Bellizismus</a:t>
            </a:r>
            <a:r>
              <a:rPr lang="de-DE" sz="2000" smtClean="0"/>
              <a:t> (v. a. in Form des </a:t>
            </a:r>
            <a:r>
              <a:rPr lang="de-DE" sz="2000" b="1" i="1" smtClean="0"/>
              <a:t>Militarismus</a:t>
            </a:r>
            <a:r>
              <a:rPr lang="de-DE" sz="2000" smtClean="0"/>
              <a:t> in der Tradition von Clausewitz, s. o., und des </a:t>
            </a:r>
            <a:r>
              <a:rPr lang="de-DE" sz="2000" b="1" i="1" smtClean="0"/>
              <a:t>Terrorismus</a:t>
            </a:r>
            <a:r>
              <a:rPr lang="de-DE" sz="2000" i="1" smtClean="0"/>
              <a:t>)</a:t>
            </a:r>
            <a:r>
              <a:rPr lang="de-DE" sz="2000" smtClean="0"/>
              <a:t> Gewalt als legitimes Mittel zur Durchsetzung politischer Ziele. Die Unterscheidung der Begriffe Guerilla / Terrorist / Freiheits-, Befreiungs-, Widerstandskämpfer ist meist ideologisch motiviert.– Beispiele:</a:t>
            </a:r>
          </a:p>
          <a:p>
            <a:pPr marL="0" indent="0" eaLnBrk="1" hangingPunct="1">
              <a:buFontTx/>
              <a:buNone/>
              <a:tabLst>
                <a:tab pos="179388" algn="l"/>
              </a:tabLst>
            </a:pPr>
            <a:endParaRPr lang="de-DE" sz="1200" smtClean="0"/>
          </a:p>
          <a:p>
            <a:pPr marL="0" indent="0" eaLnBrk="1" hangingPunct="1">
              <a:tabLst>
                <a:tab pos="179388" algn="l"/>
              </a:tabLst>
            </a:pPr>
            <a:r>
              <a:rPr lang="de-DE" sz="2000" smtClean="0"/>
              <a:t> </a:t>
            </a:r>
            <a:r>
              <a:rPr lang="de-DE" sz="2000" b="1" i="1" smtClean="0"/>
              <a:t>Befreiungskampf:</a:t>
            </a:r>
            <a:r>
              <a:rPr lang="de-DE" sz="2000" smtClean="0"/>
              <a:t> In Anknüpfung an die </a:t>
            </a:r>
            <a:r>
              <a:rPr lang="de-DE" sz="2000" i="1" smtClean="0"/>
              <a:t>„Theorie vom gerechten Krieg“</a:t>
            </a:r>
            <a:r>
              <a:rPr lang="de-DE" sz="2000" smtClean="0"/>
              <a:t> </a:t>
            </a:r>
            <a:r>
              <a:rPr lang="de-DE" sz="2000" i="1" smtClean="0"/>
              <a:t>(Ius ad bellum)</a:t>
            </a:r>
            <a:r>
              <a:rPr lang="de-DE" sz="2000" smtClean="0"/>
              <a:t> im 20. Jh. z. B. als Guerillakrieg in der 3. Welt gegen „Staaten mit gutem Gewissen“ angewendet, die sich rein politischem Druck als unzugänglich erweisen (z. B., als Teil eines Umerziehungsprogramm zum „neuen Menschen“ theoretisch untermauert, durch </a:t>
            </a:r>
            <a:r>
              <a:rPr lang="de-DE" sz="2000" b="1" smtClean="0"/>
              <a:t>Che Guevara</a:t>
            </a:r>
            <a:r>
              <a:rPr lang="de-DE" sz="2000" smtClean="0"/>
              <a:t>).</a:t>
            </a:r>
          </a:p>
          <a:p>
            <a:pPr marL="0" indent="0" eaLnBrk="1" hangingPunct="1">
              <a:tabLst>
                <a:tab pos="179388" algn="l"/>
              </a:tabLst>
            </a:pPr>
            <a:r>
              <a:rPr lang="de-DE" sz="2000" b="1" i="1" smtClean="0"/>
              <a:t> Terror der 1970er-Jahre</a:t>
            </a:r>
            <a:r>
              <a:rPr lang="de-DE" sz="2000" smtClean="0"/>
              <a:t>, der, auf Sympathisanten bauend, die herrschende Ordnung destabilisieren wollte (RAF, Brigate rosse etc.; moralische Legitimation: „Macht kaputt, was euch kaputt macht.“)</a:t>
            </a:r>
          </a:p>
          <a:p>
            <a:pPr marL="0" indent="0" eaLnBrk="1" hangingPunct="1">
              <a:tabLst>
                <a:tab pos="179388" algn="l"/>
              </a:tabLst>
            </a:pPr>
            <a:r>
              <a:rPr lang="de-DE" sz="2000" smtClean="0"/>
              <a:t> </a:t>
            </a:r>
            <a:r>
              <a:rPr lang="de-DE" sz="2000" b="1" i="1" smtClean="0"/>
              <a:t>Islamistischer Terror</a:t>
            </a:r>
            <a:r>
              <a:rPr lang="de-DE" sz="2000" smtClean="0"/>
              <a:t> des 21.Jhs.: religiös motivierter Feldzug gegen ungewollte politische Systeme und Zustände (Osama Bin Laden u. a.)</a:t>
            </a:r>
            <a:endParaRPr lang="de-DE" sz="2000" b="1" i="1" smtClean="0"/>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Effect transition="in" filter="checkerboard(across)">
                                      <p:cBhvr>
                                        <p:cTn id="7" dur="500"/>
                                        <p:tgtEl>
                                          <p:spTgt spid="195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5587">
                                            <p:txEl>
                                              <p:pRg st="2" end="2"/>
                                            </p:txEl>
                                          </p:spTgt>
                                        </p:tgtEl>
                                        <p:attrNameLst>
                                          <p:attrName>style.visibility</p:attrName>
                                        </p:attrNameLst>
                                      </p:cBhvr>
                                      <p:to>
                                        <p:strVal val="visible"/>
                                      </p:to>
                                    </p:set>
                                    <p:animEffect transition="in" filter="checkerboard(across)">
                                      <p:cBhvr>
                                        <p:cTn id="12" dur="500"/>
                                        <p:tgtEl>
                                          <p:spTgt spid="1955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5587">
                                            <p:txEl>
                                              <p:pRg st="3" end="3"/>
                                            </p:txEl>
                                          </p:spTgt>
                                        </p:tgtEl>
                                        <p:attrNameLst>
                                          <p:attrName>style.visibility</p:attrName>
                                        </p:attrNameLst>
                                      </p:cBhvr>
                                      <p:to>
                                        <p:strVal val="visible"/>
                                      </p:to>
                                    </p:set>
                                    <p:animEffect transition="in" filter="checkerboard(across)">
                                      <p:cBhvr>
                                        <p:cTn id="17" dur="500"/>
                                        <p:tgtEl>
                                          <p:spTgt spid="1955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5587">
                                            <p:txEl>
                                              <p:pRg st="4" end="4"/>
                                            </p:txEl>
                                          </p:spTgt>
                                        </p:tgtEl>
                                        <p:attrNameLst>
                                          <p:attrName>style.visibility</p:attrName>
                                        </p:attrNameLst>
                                      </p:cBhvr>
                                      <p:to>
                                        <p:strVal val="visible"/>
                                      </p:to>
                                    </p:set>
                                    <p:animEffect transition="in" filter="checkerboard(across)">
                                      <p:cBhvr>
                                        <p:cTn id="22" dur="500"/>
                                        <p:tgtEl>
                                          <p:spTgt spid="195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umsplatzhalter 5"/>
          <p:cNvSpPr>
            <a:spLocks noGrp="1"/>
          </p:cNvSpPr>
          <p:nvPr>
            <p:ph type="dt" sz="quarter" idx="10"/>
          </p:nvPr>
        </p:nvSpPr>
        <p:spPr>
          <a:noFill/>
        </p:spPr>
        <p:txBody>
          <a:bodyPr/>
          <a:lstStyle/>
          <a:p>
            <a:fld id="{A865161B-C685-4962-B8EA-944E16653254}" type="datetime1">
              <a:rPr lang="de-DE" smtClean="0"/>
              <a:pPr/>
              <a:t>04.11.2023</a:t>
            </a:fld>
            <a:endParaRPr lang="de-DE" smtClean="0"/>
          </a:p>
        </p:txBody>
      </p:sp>
      <p:sp>
        <p:nvSpPr>
          <p:cNvPr id="83971" name="Fußzeilenplatzhalter 6"/>
          <p:cNvSpPr>
            <a:spLocks noGrp="1"/>
          </p:cNvSpPr>
          <p:nvPr>
            <p:ph type="ftr" sz="quarter" idx="11"/>
          </p:nvPr>
        </p:nvSpPr>
        <p:spPr>
          <a:noFill/>
        </p:spPr>
        <p:txBody>
          <a:bodyPr/>
          <a:lstStyle/>
          <a:p>
            <a:r>
              <a:rPr lang="de-DE" smtClean="0"/>
              <a:t>GESCHICHTE POLITISCHER IDEEN - © Thomas Knob 2007</a:t>
            </a:r>
          </a:p>
        </p:txBody>
      </p:sp>
      <p:sp>
        <p:nvSpPr>
          <p:cNvPr id="83972" name="Foliennummernplatzhalter 7"/>
          <p:cNvSpPr>
            <a:spLocks noGrp="1"/>
          </p:cNvSpPr>
          <p:nvPr>
            <p:ph type="sldNum" sz="quarter" idx="12"/>
          </p:nvPr>
        </p:nvSpPr>
        <p:spPr>
          <a:noFill/>
        </p:spPr>
        <p:txBody>
          <a:bodyPr/>
          <a:lstStyle/>
          <a:p>
            <a:fld id="{B54BF7ED-1084-47C6-A3B6-F51A86747C02}" type="slidenum">
              <a:rPr lang="de-DE" smtClean="0"/>
              <a:pPr/>
              <a:t>79</a:t>
            </a:fld>
            <a:r>
              <a:rPr lang="de-DE" smtClean="0"/>
              <a:t>/82</a:t>
            </a:r>
          </a:p>
        </p:txBody>
      </p:sp>
      <p:sp>
        <p:nvSpPr>
          <p:cNvPr id="83973" name="Rectangle 2"/>
          <p:cNvSpPr>
            <a:spLocks noGrp="1" noChangeArrowheads="1"/>
          </p:cNvSpPr>
          <p:nvPr>
            <p:ph type="title"/>
          </p:nvPr>
        </p:nvSpPr>
        <p:spPr/>
        <p:txBody>
          <a:bodyPr/>
          <a:lstStyle/>
          <a:p>
            <a:pPr eaLnBrk="1" hangingPunct="1"/>
            <a:r>
              <a:rPr lang="de-DE" smtClean="0"/>
              <a:t>Politische Ideen (42): Bilder</a:t>
            </a:r>
          </a:p>
        </p:txBody>
      </p:sp>
      <p:sp>
        <p:nvSpPr>
          <p:cNvPr id="83974" name="Rectangle 3"/>
          <p:cNvSpPr>
            <a:spLocks noGrp="1" noChangeArrowheads="1"/>
          </p:cNvSpPr>
          <p:nvPr>
            <p:ph type="body" sz="half" idx="1"/>
          </p:nvPr>
        </p:nvSpPr>
        <p:spPr>
          <a:xfrm>
            <a:off x="0" y="5516563"/>
            <a:ext cx="9144000" cy="865187"/>
          </a:xfrm>
          <a:noFill/>
        </p:spPr>
        <p:txBody>
          <a:bodyPr anchor="b" anchorCtr="1"/>
          <a:lstStyle/>
          <a:p>
            <a:pPr marL="0" indent="0" eaLnBrk="1" hangingPunct="1">
              <a:lnSpc>
                <a:spcPct val="80000"/>
              </a:lnSpc>
              <a:buFontTx/>
              <a:buNone/>
            </a:pPr>
            <a:r>
              <a:rPr lang="de-DE" sz="1800" b="1" smtClean="0"/>
              <a:t>  Ernesto Che Guevara  Ulrike Meinhof / Andreas Baader        </a:t>
            </a:r>
            <a:r>
              <a:rPr lang="ar-SA" sz="1800" b="1" smtClean="0">
                <a:cs typeface="Arial" charset="0"/>
              </a:rPr>
              <a:t>أسامة بن لادن</a:t>
            </a:r>
            <a:r>
              <a:rPr lang="de-DE" sz="1800" b="1" smtClean="0">
                <a:cs typeface="Arial" charset="0"/>
              </a:rPr>
              <a:t>    </a:t>
            </a:r>
          </a:p>
          <a:p>
            <a:pPr marL="0" indent="0" eaLnBrk="1" hangingPunct="1">
              <a:lnSpc>
                <a:spcPct val="80000"/>
              </a:lnSpc>
              <a:buFontTx/>
              <a:buNone/>
            </a:pPr>
            <a:r>
              <a:rPr lang="de-DE" sz="1800" b="1" smtClean="0"/>
              <a:t>    Argentinischer Arzt            Gründer(in) der RAF           Gründer von al-Qaida</a:t>
            </a:r>
          </a:p>
          <a:p>
            <a:pPr marL="0" indent="0" eaLnBrk="1" hangingPunct="1">
              <a:lnSpc>
                <a:spcPct val="80000"/>
              </a:lnSpc>
              <a:buFontTx/>
              <a:buNone/>
            </a:pPr>
            <a:r>
              <a:rPr lang="de-DE" sz="1800" b="1" smtClean="0"/>
              <a:t>      (1928-1967; Mord)  (1934-1976 / 1943-1977; Selbstmord)  1957-2011; Mord)</a:t>
            </a:r>
          </a:p>
        </p:txBody>
      </p:sp>
      <p:pic>
        <p:nvPicPr>
          <p:cNvPr id="196612" name="Picture 4" descr="CheGuevara"/>
          <p:cNvPicPr>
            <a:picLocks noGrp="1" noChangeAspect="1" noChangeArrowheads="1"/>
          </p:cNvPicPr>
          <p:nvPr>
            <p:ph sz="quarter" idx="2"/>
          </p:nvPr>
        </p:nvPicPr>
        <p:blipFill>
          <a:blip r:embed="rId3" cstate="print"/>
          <a:srcRect/>
          <a:stretch>
            <a:fillRect/>
          </a:stretch>
        </p:blipFill>
        <p:spPr>
          <a:xfrm>
            <a:off x="250825" y="1412875"/>
            <a:ext cx="2876550" cy="4032250"/>
          </a:xfrm>
          <a:noFill/>
        </p:spPr>
      </p:pic>
      <p:pic>
        <p:nvPicPr>
          <p:cNvPr id="196618" name="Picture 10" descr="MeinhoUlrike"/>
          <p:cNvPicPr>
            <a:picLocks noChangeAspect="1" noChangeArrowheads="1"/>
          </p:cNvPicPr>
          <p:nvPr/>
        </p:nvPicPr>
        <p:blipFill>
          <a:blip r:embed="rId4" cstate="print"/>
          <a:srcRect/>
          <a:stretch>
            <a:fillRect/>
          </a:stretch>
        </p:blipFill>
        <p:spPr bwMode="auto">
          <a:xfrm>
            <a:off x="3779838" y="1412875"/>
            <a:ext cx="1728787" cy="2592388"/>
          </a:xfrm>
          <a:prstGeom prst="rect">
            <a:avLst/>
          </a:prstGeom>
          <a:noFill/>
          <a:ln w="9525">
            <a:noFill/>
            <a:miter lim="800000"/>
            <a:headEnd/>
            <a:tailEnd/>
          </a:ln>
        </p:spPr>
      </p:pic>
      <p:pic>
        <p:nvPicPr>
          <p:cNvPr id="196619" name="Picture 11" descr="BaaderAndreas"/>
          <p:cNvPicPr>
            <a:picLocks noChangeAspect="1" noChangeArrowheads="1"/>
          </p:cNvPicPr>
          <p:nvPr/>
        </p:nvPicPr>
        <p:blipFill>
          <a:blip r:embed="rId5" cstate="print"/>
          <a:srcRect/>
          <a:stretch>
            <a:fillRect/>
          </a:stretch>
        </p:blipFill>
        <p:spPr bwMode="auto">
          <a:xfrm>
            <a:off x="3779838" y="4051300"/>
            <a:ext cx="1800225" cy="1397000"/>
          </a:xfrm>
          <a:prstGeom prst="rect">
            <a:avLst/>
          </a:prstGeom>
          <a:noFill/>
          <a:ln w="9525">
            <a:noFill/>
            <a:miter lim="800000"/>
            <a:headEnd/>
            <a:tailEnd/>
          </a:ln>
        </p:spPr>
      </p:pic>
      <p:pic>
        <p:nvPicPr>
          <p:cNvPr id="196621" name="Picture 13" descr="OsamaBinLaden"/>
          <p:cNvPicPr>
            <a:picLocks noGrp="1" noChangeAspect="1" noChangeArrowheads="1"/>
          </p:cNvPicPr>
          <p:nvPr>
            <p:ph sz="quarter" idx="3"/>
          </p:nvPr>
        </p:nvPicPr>
        <p:blipFill>
          <a:blip r:embed="rId6" cstate="print"/>
          <a:srcRect/>
          <a:stretch>
            <a:fillRect/>
          </a:stretch>
        </p:blipFill>
        <p:spPr>
          <a:xfrm>
            <a:off x="5910263" y="1412875"/>
            <a:ext cx="3008312" cy="4032250"/>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6612"/>
                                        </p:tgtEl>
                                        <p:attrNameLst>
                                          <p:attrName>style.visibility</p:attrName>
                                        </p:attrNameLst>
                                      </p:cBhvr>
                                      <p:to>
                                        <p:strVal val="visible"/>
                                      </p:to>
                                    </p:set>
                                    <p:animEffect transition="in" filter="wedge">
                                      <p:cBhvr>
                                        <p:cTn id="7" dur="2000"/>
                                        <p:tgtEl>
                                          <p:spTgt spid="1966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96618"/>
                                        </p:tgtEl>
                                        <p:attrNameLst>
                                          <p:attrName>style.visibility</p:attrName>
                                        </p:attrNameLst>
                                      </p:cBhvr>
                                      <p:to>
                                        <p:strVal val="visible"/>
                                      </p:to>
                                    </p:set>
                                    <p:animEffect transition="in" filter="wedge">
                                      <p:cBhvr>
                                        <p:cTn id="12" dur="2000"/>
                                        <p:tgtEl>
                                          <p:spTgt spid="19661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96619"/>
                                        </p:tgtEl>
                                        <p:attrNameLst>
                                          <p:attrName>style.visibility</p:attrName>
                                        </p:attrNameLst>
                                      </p:cBhvr>
                                      <p:to>
                                        <p:strVal val="visible"/>
                                      </p:to>
                                    </p:set>
                                    <p:animEffect transition="in" filter="wedge">
                                      <p:cBhvr>
                                        <p:cTn id="17" dur="2000"/>
                                        <p:tgtEl>
                                          <p:spTgt spid="196619"/>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96621"/>
                                        </p:tgtEl>
                                        <p:attrNameLst>
                                          <p:attrName>style.visibility</p:attrName>
                                        </p:attrNameLst>
                                      </p:cBhvr>
                                      <p:to>
                                        <p:strVal val="visible"/>
                                      </p:to>
                                    </p:set>
                                    <p:animEffect transition="in" filter="wedge">
                                      <p:cBhvr>
                                        <p:cTn id="22" dur="2000"/>
                                        <p:tgtEl>
                                          <p:spTgt spid="196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umsplatzhalter 3"/>
          <p:cNvSpPr>
            <a:spLocks noGrp="1"/>
          </p:cNvSpPr>
          <p:nvPr>
            <p:ph type="dt" sz="quarter" idx="10"/>
          </p:nvPr>
        </p:nvSpPr>
        <p:spPr>
          <a:noFill/>
        </p:spPr>
        <p:txBody>
          <a:bodyPr/>
          <a:lstStyle/>
          <a:p>
            <a:fld id="{7108F6B2-F1BD-464E-B8EF-34BA8316CD9A}" type="datetime1">
              <a:rPr lang="de-DE" smtClean="0"/>
              <a:pPr/>
              <a:t>04.11.2023</a:t>
            </a:fld>
            <a:endParaRPr lang="de-DE" smtClean="0"/>
          </a:p>
        </p:txBody>
      </p:sp>
      <p:sp>
        <p:nvSpPr>
          <p:cNvPr id="11267" name="Fußzeilenplatzhalter 4"/>
          <p:cNvSpPr>
            <a:spLocks noGrp="1"/>
          </p:cNvSpPr>
          <p:nvPr>
            <p:ph type="ftr" sz="quarter" idx="11"/>
          </p:nvPr>
        </p:nvSpPr>
        <p:spPr>
          <a:noFill/>
        </p:spPr>
        <p:txBody>
          <a:bodyPr/>
          <a:lstStyle/>
          <a:p>
            <a:r>
              <a:rPr lang="de-DE" smtClean="0"/>
              <a:t>GESCHICHTE POLITISCHER IDEEN - © Thomas Knob 2007</a:t>
            </a:r>
          </a:p>
        </p:txBody>
      </p:sp>
      <p:sp>
        <p:nvSpPr>
          <p:cNvPr id="11268" name="Foliennummernplatzhalter 5"/>
          <p:cNvSpPr>
            <a:spLocks noGrp="1"/>
          </p:cNvSpPr>
          <p:nvPr>
            <p:ph type="sldNum" sz="quarter" idx="12"/>
          </p:nvPr>
        </p:nvSpPr>
        <p:spPr>
          <a:noFill/>
        </p:spPr>
        <p:txBody>
          <a:bodyPr/>
          <a:lstStyle/>
          <a:p>
            <a:fld id="{9ADB970D-DF51-4E42-A209-BE5FC2F55E9D}" type="slidenum">
              <a:rPr lang="de-DE" smtClean="0"/>
              <a:pPr/>
              <a:t>8</a:t>
            </a:fld>
            <a:r>
              <a:rPr lang="de-DE" smtClean="0"/>
              <a:t>/82</a:t>
            </a:r>
          </a:p>
        </p:txBody>
      </p:sp>
      <p:sp>
        <p:nvSpPr>
          <p:cNvPr id="11269" name="Rectangle 2"/>
          <p:cNvSpPr>
            <a:spLocks noGrp="1" noChangeArrowheads="1"/>
          </p:cNvSpPr>
          <p:nvPr>
            <p:ph type="title"/>
          </p:nvPr>
        </p:nvSpPr>
        <p:spPr/>
        <p:txBody>
          <a:bodyPr/>
          <a:lstStyle/>
          <a:p>
            <a:pPr eaLnBrk="1" hangingPunct="1"/>
            <a:r>
              <a:rPr lang="de-DE" smtClean="0"/>
              <a:t>Begriffe (5): Der Staat</a:t>
            </a:r>
          </a:p>
        </p:txBody>
      </p:sp>
      <p:sp>
        <p:nvSpPr>
          <p:cNvPr id="45059" name="Rectangle 3"/>
          <p:cNvSpPr>
            <a:spLocks noGrp="1" noChangeArrowheads="1"/>
          </p:cNvSpPr>
          <p:nvPr>
            <p:ph type="body" idx="1"/>
          </p:nvPr>
        </p:nvSpPr>
        <p:spPr>
          <a:xfrm>
            <a:off x="457200" y="1484313"/>
            <a:ext cx="8229600" cy="4824412"/>
          </a:xfrm>
        </p:spPr>
        <p:txBody>
          <a:bodyPr/>
          <a:lstStyle/>
          <a:p>
            <a:pPr eaLnBrk="1" hangingPunct="1">
              <a:lnSpc>
                <a:spcPct val="90000"/>
              </a:lnSpc>
              <a:buFontTx/>
              <a:buNone/>
            </a:pPr>
            <a:r>
              <a:rPr lang="de-DE" b="1" smtClean="0"/>
              <a:t>Ein </a:t>
            </a:r>
            <a:r>
              <a:rPr lang="de-DE" b="1" i="1" smtClean="0"/>
              <a:t>Staat</a:t>
            </a:r>
            <a:r>
              <a:rPr lang="de-DE" b="1" smtClean="0"/>
              <a:t> (politische Gebietskörperschaft) hat</a:t>
            </a:r>
            <a:br>
              <a:rPr lang="de-DE" b="1" smtClean="0"/>
            </a:br>
            <a:endParaRPr lang="de-DE" b="1" smtClean="0"/>
          </a:p>
          <a:p>
            <a:pPr eaLnBrk="1" hangingPunct="1">
              <a:lnSpc>
                <a:spcPct val="90000"/>
              </a:lnSpc>
            </a:pPr>
            <a:r>
              <a:rPr lang="de-DE" smtClean="0"/>
              <a:t>eine Kernbevölkerung (Staatsvolk, ev. mehrere Ethnien=  Schicksalsgemeinschaften mit gemeinsamer Sprache) </a:t>
            </a:r>
          </a:p>
          <a:p>
            <a:pPr eaLnBrk="1" hangingPunct="1">
              <a:lnSpc>
                <a:spcPct val="90000"/>
              </a:lnSpc>
            </a:pPr>
            <a:r>
              <a:rPr lang="de-DE" smtClean="0"/>
              <a:t>ein geographisch abgegrenztes Territorium (Staatsgebiet) in anerkannten Grenzen</a:t>
            </a:r>
          </a:p>
          <a:p>
            <a:pPr eaLnBrk="1" hangingPunct="1">
              <a:lnSpc>
                <a:spcPct val="90000"/>
              </a:lnSpc>
            </a:pPr>
            <a:r>
              <a:rPr lang="de-DE" smtClean="0"/>
              <a:t>eine Verfassung (Konstitution)</a:t>
            </a:r>
          </a:p>
          <a:p>
            <a:pPr eaLnBrk="1" hangingPunct="1">
              <a:lnSpc>
                <a:spcPct val="90000"/>
              </a:lnSpc>
            </a:pPr>
            <a:r>
              <a:rPr lang="de-DE" smtClean="0"/>
              <a:t>eine souveräne Regierung, die – völkerrechtsfähig - effektiv Staatsgewalt ausübt (Gewaltmonopol)</a:t>
            </a:r>
          </a:p>
          <a:p>
            <a:pPr eaLnBrk="1" hangingPunct="1">
              <a:lnSpc>
                <a:spcPct val="90000"/>
              </a:lnSpc>
            </a:pPr>
            <a:endParaRPr lang="de-DE" smtClean="0"/>
          </a:p>
          <a:p>
            <a:pPr eaLnBrk="1" hangingPunct="1">
              <a:lnSpc>
                <a:spcPct val="90000"/>
              </a:lnSpc>
              <a:buFontTx/>
              <a:buNone/>
            </a:pPr>
            <a:r>
              <a:rPr lang="de-DE" b="1" i="1" smtClean="0"/>
              <a:t>Staatenbildung</a:t>
            </a:r>
            <a:r>
              <a:rPr lang="de-DE" smtClean="0"/>
              <a:t> erfolgt durch Neugründung (0&gt;A), Sezession (A&gt;A,B), Inkorporation (A,B&gt;A), Dismembration (A&gt;B,C) oder Fusion (A,B&gt;C)</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fade">
                                      <p:cBhvr>
                                        <p:cTn id="7" dur="2000"/>
                                        <p:tgtEl>
                                          <p:spTgt spid="450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fade">
                                      <p:cBhvr>
                                        <p:cTn id="12" dur="2000"/>
                                        <p:tgtEl>
                                          <p:spTgt spid="450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animEffect transition="in" filter="fade">
                                      <p:cBhvr>
                                        <p:cTn id="17" dur="2000"/>
                                        <p:tgtEl>
                                          <p:spTgt spid="450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Effect transition="in" filter="fade">
                                      <p:cBhvr>
                                        <p:cTn id="22" dur="2000"/>
                                        <p:tgtEl>
                                          <p:spTgt spid="450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animEffect transition="in" filter="fade">
                                      <p:cBhvr>
                                        <p:cTn id="27" dur="20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umsplatzhalter 3"/>
          <p:cNvSpPr>
            <a:spLocks noGrp="1"/>
          </p:cNvSpPr>
          <p:nvPr>
            <p:ph type="dt" sz="quarter" idx="10"/>
          </p:nvPr>
        </p:nvSpPr>
        <p:spPr>
          <a:noFill/>
        </p:spPr>
        <p:txBody>
          <a:bodyPr/>
          <a:lstStyle/>
          <a:p>
            <a:fld id="{F77D6680-EDF9-42A7-98FD-106B4E6E7E88}" type="datetime1">
              <a:rPr lang="de-DE" smtClean="0"/>
              <a:pPr/>
              <a:t>04.11.2023</a:t>
            </a:fld>
            <a:endParaRPr lang="de-DE" smtClean="0"/>
          </a:p>
        </p:txBody>
      </p:sp>
      <p:sp>
        <p:nvSpPr>
          <p:cNvPr id="84995" name="Fußzeilenplatzhalter 4"/>
          <p:cNvSpPr>
            <a:spLocks noGrp="1"/>
          </p:cNvSpPr>
          <p:nvPr>
            <p:ph type="ftr" sz="quarter" idx="11"/>
          </p:nvPr>
        </p:nvSpPr>
        <p:spPr>
          <a:noFill/>
        </p:spPr>
        <p:txBody>
          <a:bodyPr/>
          <a:lstStyle/>
          <a:p>
            <a:r>
              <a:rPr lang="de-DE" smtClean="0"/>
              <a:t>GESCHICHTE POLITISCHER IDEEN - © Thomas Knob 2007</a:t>
            </a:r>
          </a:p>
        </p:txBody>
      </p:sp>
      <p:sp>
        <p:nvSpPr>
          <p:cNvPr id="84996" name="Foliennummernplatzhalter 5"/>
          <p:cNvSpPr>
            <a:spLocks noGrp="1"/>
          </p:cNvSpPr>
          <p:nvPr>
            <p:ph type="sldNum" sz="quarter" idx="12"/>
          </p:nvPr>
        </p:nvSpPr>
        <p:spPr>
          <a:noFill/>
        </p:spPr>
        <p:txBody>
          <a:bodyPr/>
          <a:lstStyle/>
          <a:p>
            <a:fld id="{F405E0DA-26D9-4FF3-8BDA-80128BB9C6A6}" type="slidenum">
              <a:rPr lang="de-DE" smtClean="0"/>
              <a:pPr/>
              <a:t>80</a:t>
            </a:fld>
            <a:r>
              <a:rPr lang="de-DE" smtClean="0"/>
              <a:t>/82</a:t>
            </a:r>
          </a:p>
        </p:txBody>
      </p:sp>
      <p:sp>
        <p:nvSpPr>
          <p:cNvPr id="84997" name="Rectangle 2"/>
          <p:cNvSpPr>
            <a:spLocks noGrp="1" noChangeArrowheads="1"/>
          </p:cNvSpPr>
          <p:nvPr>
            <p:ph type="title"/>
          </p:nvPr>
        </p:nvSpPr>
        <p:spPr>
          <a:xfrm>
            <a:off x="179388" y="115888"/>
            <a:ext cx="8785225" cy="1152525"/>
          </a:xfrm>
        </p:spPr>
        <p:txBody>
          <a:bodyPr/>
          <a:lstStyle/>
          <a:p>
            <a:pPr eaLnBrk="1" hangingPunct="1"/>
            <a:r>
              <a:rPr lang="de-DE" sz="3200" smtClean="0"/>
              <a:t>Politische Ideen (43): 21. Jh. (Tendenzen)</a:t>
            </a:r>
          </a:p>
        </p:txBody>
      </p:sp>
      <p:sp>
        <p:nvSpPr>
          <p:cNvPr id="190467" name="Rectangle 3"/>
          <p:cNvSpPr>
            <a:spLocks noGrp="1" noChangeArrowheads="1"/>
          </p:cNvSpPr>
          <p:nvPr>
            <p:ph type="body" idx="1"/>
          </p:nvPr>
        </p:nvSpPr>
        <p:spPr>
          <a:xfrm>
            <a:off x="179388" y="1268413"/>
            <a:ext cx="8785225" cy="5400675"/>
          </a:xfrm>
        </p:spPr>
        <p:txBody>
          <a:bodyPr/>
          <a:lstStyle/>
          <a:p>
            <a:pPr marL="0" indent="0" eaLnBrk="1" hangingPunct="1">
              <a:lnSpc>
                <a:spcPct val="90000"/>
              </a:lnSpc>
              <a:buFontTx/>
              <a:buNone/>
              <a:tabLst>
                <a:tab pos="179388" algn="l"/>
              </a:tabLst>
            </a:pPr>
            <a:r>
              <a:rPr lang="de-DE" b="1" i="1" smtClean="0"/>
              <a:t>Die politischen Theorien des 21. Jhs.</a:t>
            </a:r>
            <a:r>
              <a:rPr lang="de-DE" smtClean="0"/>
              <a:t> verlassen die Grenzen der Nationalstaatlichkeit und wenden sich den neuen, durch die so genannte </a:t>
            </a:r>
            <a:r>
              <a:rPr lang="de-DE" i="1" smtClean="0"/>
              <a:t>Globalisierung</a:t>
            </a:r>
            <a:r>
              <a:rPr lang="de-DE" smtClean="0"/>
              <a:t> entstandenen Anforderungen zu.</a:t>
            </a:r>
          </a:p>
          <a:p>
            <a:pPr marL="0" indent="0" eaLnBrk="1" hangingPunct="1">
              <a:lnSpc>
                <a:spcPct val="90000"/>
              </a:lnSpc>
              <a:buFontTx/>
              <a:buNone/>
              <a:tabLst>
                <a:tab pos="179388" algn="l"/>
              </a:tabLst>
            </a:pPr>
            <a:endParaRPr lang="de-DE" sz="800" smtClean="0"/>
          </a:p>
          <a:p>
            <a:pPr marL="0" indent="0" eaLnBrk="1" hangingPunct="1">
              <a:lnSpc>
                <a:spcPct val="90000"/>
              </a:lnSpc>
              <a:buFontTx/>
              <a:buNone/>
              <a:tabLst>
                <a:tab pos="179388" algn="l"/>
              </a:tabLst>
            </a:pPr>
            <a:r>
              <a:rPr lang="de-DE" i="1" smtClean="0"/>
              <a:t>	Schwerpunkte</a:t>
            </a:r>
            <a:r>
              <a:rPr lang="de-DE" smtClean="0"/>
              <a:t> sind z. B.:</a:t>
            </a:r>
          </a:p>
          <a:p>
            <a:pPr marL="0" indent="0" eaLnBrk="1" hangingPunct="1">
              <a:lnSpc>
                <a:spcPct val="90000"/>
              </a:lnSpc>
              <a:tabLst>
                <a:tab pos="179388" algn="l"/>
              </a:tabLst>
            </a:pPr>
            <a:r>
              <a:rPr lang="de-DE" smtClean="0"/>
              <a:t> Übernationale (europäische) Verfassungsdiskussion</a:t>
            </a:r>
          </a:p>
          <a:p>
            <a:pPr marL="0" indent="0" eaLnBrk="1" hangingPunct="1">
              <a:lnSpc>
                <a:spcPct val="90000"/>
              </a:lnSpc>
              <a:tabLst>
                <a:tab pos="179388" algn="l"/>
              </a:tabLst>
            </a:pPr>
            <a:r>
              <a:rPr lang="de-DE" smtClean="0"/>
              <a:t> (weltweite) wirtschaftl. Neuordnung (Lohndumping, fair trade)</a:t>
            </a:r>
          </a:p>
          <a:p>
            <a:pPr marL="0" indent="0" eaLnBrk="1" hangingPunct="1">
              <a:lnSpc>
                <a:spcPct val="90000"/>
              </a:lnSpc>
              <a:tabLst>
                <a:tab pos="179388" algn="l"/>
              </a:tabLst>
            </a:pPr>
            <a:r>
              <a:rPr lang="de-DE" smtClean="0"/>
              <a:t> Politische Maßnahmen zum Klimaschutz (Emissionshandel)</a:t>
            </a:r>
          </a:p>
          <a:p>
            <a:pPr marL="0" indent="0" eaLnBrk="1" hangingPunct="1">
              <a:lnSpc>
                <a:spcPct val="90000"/>
              </a:lnSpc>
              <a:tabLst>
                <a:tab pos="179388" algn="l"/>
              </a:tabLst>
            </a:pPr>
            <a:r>
              <a:rPr lang="de-DE" smtClean="0"/>
              <a:t> Übernationale Armutsdiskussion (Hunger, Güterverteilung)</a:t>
            </a:r>
          </a:p>
          <a:p>
            <a:pPr marL="0" indent="0" eaLnBrk="1" hangingPunct="1">
              <a:lnSpc>
                <a:spcPct val="90000"/>
              </a:lnSpc>
              <a:tabLst>
                <a:tab pos="179388" algn="l"/>
              </a:tabLst>
            </a:pPr>
            <a:r>
              <a:rPr lang="de-DE" smtClean="0"/>
              <a:t> Politische Antworten auf Migrationsbewegungen</a:t>
            </a:r>
          </a:p>
          <a:p>
            <a:pPr marL="0" indent="0" eaLnBrk="1" hangingPunct="1">
              <a:lnSpc>
                <a:spcPct val="90000"/>
              </a:lnSpc>
              <a:tabLst>
                <a:tab pos="179388" algn="l"/>
              </a:tabLst>
            </a:pPr>
            <a:r>
              <a:rPr lang="de-DE" smtClean="0"/>
              <a:t> Friedenssicherung durch politische / militärische Maßnahmen</a:t>
            </a:r>
          </a:p>
          <a:p>
            <a:pPr marL="0" indent="0" eaLnBrk="1" hangingPunct="1">
              <a:lnSpc>
                <a:spcPct val="90000"/>
              </a:lnSpc>
              <a:tabLst>
                <a:tab pos="179388" algn="l"/>
              </a:tabLst>
            </a:pPr>
            <a:r>
              <a:rPr lang="de-DE" smtClean="0"/>
              <a:t> Frauenrechte (seit 1949 „Le deuxième sexe“ S. de Beauvoir)</a:t>
            </a:r>
          </a:p>
          <a:p>
            <a:pPr marL="0" indent="0" eaLnBrk="1" hangingPunct="1">
              <a:lnSpc>
                <a:spcPct val="90000"/>
              </a:lnSpc>
              <a:tabLst>
                <a:tab pos="179388" algn="l"/>
              </a:tabLst>
            </a:pPr>
            <a:r>
              <a:rPr lang="de-DE" smtClean="0"/>
              <a:t> Rolle der UNO und ihrer Organe (Menschenrechte)</a:t>
            </a:r>
          </a:p>
          <a:p>
            <a:pPr marL="0" indent="0" eaLnBrk="1" hangingPunct="1">
              <a:lnSpc>
                <a:spcPct val="90000"/>
              </a:lnSpc>
              <a:tabLst>
                <a:tab pos="179388" algn="l"/>
              </a:tabLst>
            </a:pPr>
            <a:r>
              <a:rPr lang="de-DE" smtClean="0"/>
              <a:t> Pandemiemaßnahmen etc. etc.</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checkerboard(across)">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467">
                                            <p:txEl>
                                              <p:pRg st="2" end="2"/>
                                            </p:txEl>
                                          </p:spTgt>
                                        </p:tgtEl>
                                        <p:attrNameLst>
                                          <p:attrName>style.visibility</p:attrName>
                                        </p:attrNameLst>
                                      </p:cBhvr>
                                      <p:to>
                                        <p:strVal val="visible"/>
                                      </p:to>
                                    </p:set>
                                    <p:animEffect transition="in" filter="fade">
                                      <p:cBhvr>
                                        <p:cTn id="12" dur="2000"/>
                                        <p:tgtEl>
                                          <p:spTgt spid="190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0467">
                                            <p:txEl>
                                              <p:pRg st="3" end="3"/>
                                            </p:txEl>
                                          </p:spTgt>
                                        </p:tgtEl>
                                        <p:attrNameLst>
                                          <p:attrName>style.visibility</p:attrName>
                                        </p:attrNameLst>
                                      </p:cBhvr>
                                      <p:to>
                                        <p:strVal val="visible"/>
                                      </p:to>
                                    </p:set>
                                    <p:anim calcmode="lin" valueType="num">
                                      <p:cBhvr additive="base">
                                        <p:cTn id="17" dur="500" fill="hold"/>
                                        <p:tgtEl>
                                          <p:spTgt spid="19046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0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anim calcmode="lin" valueType="num">
                                      <p:cBhvr additive="base">
                                        <p:cTn id="23" dur="500" fill="hold"/>
                                        <p:tgtEl>
                                          <p:spTgt spid="1904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0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0467">
                                            <p:txEl>
                                              <p:pRg st="5" end="5"/>
                                            </p:txEl>
                                          </p:spTgt>
                                        </p:tgtEl>
                                        <p:attrNameLst>
                                          <p:attrName>style.visibility</p:attrName>
                                        </p:attrNameLst>
                                      </p:cBhvr>
                                      <p:to>
                                        <p:strVal val="visible"/>
                                      </p:to>
                                    </p:set>
                                    <p:anim calcmode="lin" valueType="num">
                                      <p:cBhvr additive="base">
                                        <p:cTn id="29" dur="500" fill="hold"/>
                                        <p:tgtEl>
                                          <p:spTgt spid="19046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0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0467">
                                            <p:txEl>
                                              <p:pRg st="6" end="6"/>
                                            </p:txEl>
                                          </p:spTgt>
                                        </p:tgtEl>
                                        <p:attrNameLst>
                                          <p:attrName>style.visibility</p:attrName>
                                        </p:attrNameLst>
                                      </p:cBhvr>
                                      <p:to>
                                        <p:strVal val="visible"/>
                                      </p:to>
                                    </p:set>
                                    <p:anim calcmode="lin" valueType="num">
                                      <p:cBhvr additive="base">
                                        <p:cTn id="35" dur="500" fill="hold"/>
                                        <p:tgtEl>
                                          <p:spTgt spid="19046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04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0467">
                                            <p:txEl>
                                              <p:pRg st="7" end="7"/>
                                            </p:txEl>
                                          </p:spTgt>
                                        </p:tgtEl>
                                        <p:attrNameLst>
                                          <p:attrName>style.visibility</p:attrName>
                                        </p:attrNameLst>
                                      </p:cBhvr>
                                      <p:to>
                                        <p:strVal val="visible"/>
                                      </p:to>
                                    </p:set>
                                    <p:anim calcmode="lin" valueType="num">
                                      <p:cBhvr additive="base">
                                        <p:cTn id="41" dur="500" fill="hold"/>
                                        <p:tgtEl>
                                          <p:spTgt spid="19046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04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0467">
                                            <p:txEl>
                                              <p:pRg st="8" end="8"/>
                                            </p:txEl>
                                          </p:spTgt>
                                        </p:tgtEl>
                                        <p:attrNameLst>
                                          <p:attrName>style.visibility</p:attrName>
                                        </p:attrNameLst>
                                      </p:cBhvr>
                                      <p:to>
                                        <p:strVal val="visible"/>
                                      </p:to>
                                    </p:set>
                                    <p:anim calcmode="lin" valueType="num">
                                      <p:cBhvr additive="base">
                                        <p:cTn id="47" dur="500" fill="hold"/>
                                        <p:tgtEl>
                                          <p:spTgt spid="19046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04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0467">
                                            <p:txEl>
                                              <p:pRg st="9" end="9"/>
                                            </p:txEl>
                                          </p:spTgt>
                                        </p:tgtEl>
                                        <p:attrNameLst>
                                          <p:attrName>style.visibility</p:attrName>
                                        </p:attrNameLst>
                                      </p:cBhvr>
                                      <p:to>
                                        <p:strVal val="visible"/>
                                      </p:to>
                                    </p:set>
                                    <p:anim calcmode="lin" valueType="num">
                                      <p:cBhvr additive="base">
                                        <p:cTn id="53" dur="500" fill="hold"/>
                                        <p:tgtEl>
                                          <p:spTgt spid="190467">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04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0467">
                                            <p:txEl>
                                              <p:pRg st="10" end="10"/>
                                            </p:txEl>
                                          </p:spTgt>
                                        </p:tgtEl>
                                        <p:attrNameLst>
                                          <p:attrName>style.visibility</p:attrName>
                                        </p:attrNameLst>
                                      </p:cBhvr>
                                      <p:to>
                                        <p:strVal val="visible"/>
                                      </p:to>
                                    </p:set>
                                    <p:anim calcmode="lin" valueType="num">
                                      <p:cBhvr additive="base">
                                        <p:cTn id="59" dur="500" fill="hold"/>
                                        <p:tgtEl>
                                          <p:spTgt spid="190467">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04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90467">
                                            <p:txEl>
                                              <p:pRg st="11" end="11"/>
                                            </p:txEl>
                                          </p:spTgt>
                                        </p:tgtEl>
                                        <p:attrNameLst>
                                          <p:attrName>style.visibility</p:attrName>
                                        </p:attrNameLst>
                                      </p:cBhvr>
                                      <p:to>
                                        <p:strVal val="visible"/>
                                      </p:to>
                                    </p:set>
                                    <p:anim calcmode="lin" valueType="num">
                                      <p:cBhvr additive="base">
                                        <p:cTn id="65" dur="500" fill="hold"/>
                                        <p:tgtEl>
                                          <p:spTgt spid="190467">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904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Datumsplatzhalter 3"/>
          <p:cNvSpPr>
            <a:spLocks noGrp="1"/>
          </p:cNvSpPr>
          <p:nvPr>
            <p:ph type="dt" sz="quarter" idx="10"/>
          </p:nvPr>
        </p:nvSpPr>
        <p:spPr>
          <a:noFill/>
        </p:spPr>
        <p:txBody>
          <a:bodyPr/>
          <a:lstStyle/>
          <a:p>
            <a:fld id="{DD2028F3-B2CA-41A9-B265-EF06BFF53F2C}" type="datetime1">
              <a:rPr lang="de-DE" smtClean="0"/>
              <a:pPr/>
              <a:t>04.11.2023</a:t>
            </a:fld>
            <a:endParaRPr lang="de-DE" smtClean="0"/>
          </a:p>
        </p:txBody>
      </p:sp>
      <p:sp>
        <p:nvSpPr>
          <p:cNvPr id="1042" name="Fußzeilenplatzhalter 4"/>
          <p:cNvSpPr>
            <a:spLocks noGrp="1"/>
          </p:cNvSpPr>
          <p:nvPr>
            <p:ph type="ftr" sz="quarter" idx="11"/>
          </p:nvPr>
        </p:nvSpPr>
        <p:spPr>
          <a:noFill/>
        </p:spPr>
        <p:txBody>
          <a:bodyPr/>
          <a:lstStyle/>
          <a:p>
            <a:r>
              <a:rPr lang="de-DE" smtClean="0"/>
              <a:t>GESCHICHTE POLITISCHER IDEEN - © Thomas Knob 2007</a:t>
            </a:r>
          </a:p>
        </p:txBody>
      </p:sp>
      <p:sp>
        <p:nvSpPr>
          <p:cNvPr id="1043" name="Foliennummernplatzhalter 5"/>
          <p:cNvSpPr>
            <a:spLocks noGrp="1"/>
          </p:cNvSpPr>
          <p:nvPr>
            <p:ph type="sldNum" sz="quarter" idx="12"/>
          </p:nvPr>
        </p:nvSpPr>
        <p:spPr>
          <a:noFill/>
        </p:spPr>
        <p:txBody>
          <a:bodyPr/>
          <a:lstStyle/>
          <a:p>
            <a:fld id="{C2590B5F-BEC6-4966-A262-E91D0B70A411}" type="slidenum">
              <a:rPr lang="de-DE" smtClean="0"/>
              <a:pPr/>
              <a:t>81</a:t>
            </a:fld>
            <a:r>
              <a:rPr lang="de-DE" smtClean="0"/>
              <a:t>/82</a:t>
            </a:r>
          </a:p>
        </p:txBody>
      </p:sp>
      <p:sp>
        <p:nvSpPr>
          <p:cNvPr id="1044" name="Rectangle 4"/>
          <p:cNvSpPr>
            <a:spLocks noGrp="1" noChangeArrowheads="1"/>
          </p:cNvSpPr>
          <p:nvPr>
            <p:ph type="title"/>
          </p:nvPr>
        </p:nvSpPr>
        <p:spPr/>
        <p:txBody>
          <a:bodyPr/>
          <a:lstStyle/>
          <a:p>
            <a:pPr eaLnBrk="1" hangingPunct="1"/>
            <a:r>
              <a:rPr lang="de-DE" smtClean="0"/>
              <a:t>Österreichische Bundesverfassung</a:t>
            </a:r>
          </a:p>
        </p:txBody>
      </p:sp>
      <p:graphicFrame>
        <p:nvGraphicFramePr>
          <p:cNvPr id="13319" name="Organization Chart 7"/>
          <p:cNvGraphicFramePr>
            <a:graphicFrameLocks/>
          </p:cNvGraphicFramePr>
          <p:nvPr>
            <p:ph type="dgm" idx="1"/>
          </p:nvPr>
        </p:nvGraphicFramePr>
        <p:xfrm>
          <a:off x="206375" y="1052513"/>
          <a:ext cx="8758238" cy="5189537"/>
        </p:xfrm>
        <a:graphic>
          <a:graphicData uri="http://schemas.openxmlformats.org/drawingml/2006/compatibility">
            <com:legacyDrawing xmlns:com="http://schemas.openxmlformats.org/drawingml/2006/compatibility" spid="_x0000_s1026"/>
          </a:graphicData>
        </a:graphic>
      </p:graphicFrame>
      <p:sp>
        <p:nvSpPr>
          <p:cNvPr id="1045" name="AutoShape 28"/>
          <p:cNvSpPr>
            <a:spLocks noChangeArrowheads="1"/>
          </p:cNvSpPr>
          <p:nvPr/>
        </p:nvSpPr>
        <p:spPr bwMode="auto">
          <a:xfrm>
            <a:off x="107950" y="1339850"/>
            <a:ext cx="8964613" cy="504825"/>
          </a:xfrm>
          <a:prstGeom prst="roundRect">
            <a:avLst>
              <a:gd name="adj" fmla="val 16667"/>
            </a:avLst>
          </a:prstGeom>
          <a:noFill/>
          <a:ln w="9525">
            <a:solidFill>
              <a:schemeClr val="tx1"/>
            </a:solidFill>
            <a:round/>
            <a:headEnd/>
            <a:tailEnd/>
          </a:ln>
        </p:spPr>
        <p:txBody>
          <a:bodyPr wrap="none" anchor="ctr"/>
          <a:lstStyle/>
          <a:p>
            <a:pPr algn="ctr"/>
            <a:r>
              <a:rPr lang="de-DE" b="1" i="1"/>
              <a:t>Anhang: Die 6 Leitgedanken, Baugesetze, Säulen des öB-VG (nach Kneihs 2002)</a:t>
            </a:r>
          </a:p>
        </p:txBody>
      </p:sp>
      <p:sp>
        <p:nvSpPr>
          <p:cNvPr id="13381" name="Text Box 69"/>
          <p:cNvSpPr txBox="1">
            <a:spLocks noChangeArrowheads="1"/>
          </p:cNvSpPr>
          <p:nvPr/>
        </p:nvSpPr>
        <p:spPr bwMode="auto">
          <a:xfrm>
            <a:off x="0" y="6092825"/>
            <a:ext cx="9144000" cy="304800"/>
          </a:xfrm>
          <a:prstGeom prst="rect">
            <a:avLst/>
          </a:prstGeom>
          <a:noFill/>
          <a:ln w="9525">
            <a:noFill/>
            <a:miter lim="800000"/>
            <a:headEnd/>
            <a:tailEnd/>
          </a:ln>
        </p:spPr>
        <p:txBody>
          <a:bodyPr>
            <a:spAutoFit/>
          </a:bodyPr>
          <a:lstStyle/>
          <a:p>
            <a:pPr algn="ctr"/>
            <a:r>
              <a:rPr lang="de-DE" sz="1400"/>
              <a:t>Eine Änderung dieser Prinzipien gilt als „Gesamtänderung“ des B-VG und verlangt nach einer Volksabstimmung.</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9">
                                            <p:subSp spid="_x0000_s1034"/>
                                          </p:spTgt>
                                        </p:tgtEl>
                                        <p:attrNameLst>
                                          <p:attrName>style.visibility</p:attrName>
                                        </p:attrNameLst>
                                      </p:cBhvr>
                                      <p:to>
                                        <p:strVal val="visible"/>
                                      </p:to>
                                    </p:set>
                                    <p:animEffect transition="in" filter="fade">
                                      <p:cBhvr>
                                        <p:cTn id="7" dur="2000"/>
                                        <p:tgtEl>
                                          <p:spTgt spid="13319">
                                            <p:subSp spid="_x0000_s1034"/>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9">
                                            <p:subSp spid="_x0000_s1035"/>
                                          </p:spTgt>
                                        </p:tgtEl>
                                        <p:attrNameLst>
                                          <p:attrName>style.visibility</p:attrName>
                                        </p:attrNameLst>
                                      </p:cBhvr>
                                      <p:to>
                                        <p:strVal val="visible"/>
                                      </p:to>
                                    </p:set>
                                    <p:animEffect transition="in" filter="fade">
                                      <p:cBhvr>
                                        <p:cTn id="12" dur="2000"/>
                                        <p:tgtEl>
                                          <p:spTgt spid="13319">
                                            <p:subSp spid="_x0000_s1035"/>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9">
                                            <p:subSp spid="_x0000_s1040"/>
                                          </p:spTgt>
                                        </p:tgtEl>
                                        <p:attrNameLst>
                                          <p:attrName>style.visibility</p:attrName>
                                        </p:attrNameLst>
                                      </p:cBhvr>
                                      <p:to>
                                        <p:strVal val="visible"/>
                                      </p:to>
                                    </p:set>
                                    <p:animEffect transition="in" filter="fade">
                                      <p:cBhvr>
                                        <p:cTn id="17" dur="2000"/>
                                        <p:tgtEl>
                                          <p:spTgt spid="13319">
                                            <p:subSp spid="_x0000_s1040"/>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9">
                                            <p:subSp spid="_x0000_s1039"/>
                                          </p:spTgt>
                                        </p:tgtEl>
                                        <p:attrNameLst>
                                          <p:attrName>style.visibility</p:attrName>
                                        </p:attrNameLst>
                                      </p:cBhvr>
                                      <p:to>
                                        <p:strVal val="visible"/>
                                      </p:to>
                                    </p:set>
                                    <p:animEffect transition="in" filter="fade">
                                      <p:cBhvr>
                                        <p:cTn id="22" dur="2000"/>
                                        <p:tgtEl>
                                          <p:spTgt spid="13319">
                                            <p:subSp spid="_x0000_s1039"/>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9">
                                            <p:subSp spid="_x0000_s1036"/>
                                          </p:spTgt>
                                        </p:tgtEl>
                                        <p:attrNameLst>
                                          <p:attrName>style.visibility</p:attrName>
                                        </p:attrNameLst>
                                      </p:cBhvr>
                                      <p:to>
                                        <p:strVal val="visible"/>
                                      </p:to>
                                    </p:set>
                                    <p:animEffect transition="in" filter="fade">
                                      <p:cBhvr>
                                        <p:cTn id="27" dur="2000"/>
                                        <p:tgtEl>
                                          <p:spTgt spid="13319">
                                            <p:subSp spid="_x0000_s1036"/>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9">
                                            <p:subSp spid="_x0000_s1037"/>
                                          </p:spTgt>
                                        </p:tgtEl>
                                        <p:attrNameLst>
                                          <p:attrName>style.visibility</p:attrName>
                                        </p:attrNameLst>
                                      </p:cBhvr>
                                      <p:to>
                                        <p:strVal val="visible"/>
                                      </p:to>
                                    </p:set>
                                    <p:animEffect transition="in" filter="fade">
                                      <p:cBhvr>
                                        <p:cTn id="32" dur="2000"/>
                                        <p:tgtEl>
                                          <p:spTgt spid="13319">
                                            <p:subSp spid="_x0000_s1037"/>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9">
                                            <p:subSp spid="_x0000_s1038"/>
                                          </p:spTgt>
                                        </p:tgtEl>
                                        <p:attrNameLst>
                                          <p:attrName>style.visibility</p:attrName>
                                        </p:attrNameLst>
                                      </p:cBhvr>
                                      <p:to>
                                        <p:strVal val="visible"/>
                                      </p:to>
                                    </p:set>
                                    <p:animEffect transition="in" filter="fade">
                                      <p:cBhvr>
                                        <p:cTn id="37" dur="2000"/>
                                        <p:tgtEl>
                                          <p:spTgt spid="13319">
                                            <p:subSp spid="_x0000_s1038"/>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381"/>
                                        </p:tgtEl>
                                        <p:attrNameLst>
                                          <p:attrName>style.visibility</p:attrName>
                                        </p:attrNameLst>
                                      </p:cBhvr>
                                      <p:to>
                                        <p:strVal val="visible"/>
                                      </p:to>
                                    </p:set>
                                    <p:anim calcmode="lin" valueType="num">
                                      <p:cBhvr additive="base">
                                        <p:cTn id="42" dur="500" fill="hold"/>
                                        <p:tgtEl>
                                          <p:spTgt spid="13381"/>
                                        </p:tgtEl>
                                        <p:attrNameLst>
                                          <p:attrName>ppt_x</p:attrName>
                                        </p:attrNameLst>
                                      </p:cBhvr>
                                      <p:tavLst>
                                        <p:tav tm="0">
                                          <p:val>
                                            <p:strVal val="#ppt_x"/>
                                          </p:val>
                                        </p:tav>
                                        <p:tav tm="100000">
                                          <p:val>
                                            <p:strVal val="#ppt_x"/>
                                          </p:val>
                                        </p:tav>
                                      </p:tavLst>
                                    </p:anim>
                                    <p:anim calcmode="lin" valueType="num">
                                      <p:cBhvr additive="base">
                                        <p:cTn id="43" dur="500" fill="hold"/>
                                        <p:tgtEl>
                                          <p:spTgt spid="13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13319" grpId="0" bld="depthByNode"/>
      <p:bldP spid="1338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umsplatzhalter 3"/>
          <p:cNvSpPr>
            <a:spLocks noGrp="1"/>
          </p:cNvSpPr>
          <p:nvPr>
            <p:ph type="dt" sz="quarter" idx="10"/>
          </p:nvPr>
        </p:nvSpPr>
        <p:spPr>
          <a:noFill/>
        </p:spPr>
        <p:txBody>
          <a:bodyPr/>
          <a:lstStyle/>
          <a:p>
            <a:fld id="{BA1FC756-E551-46B3-9E5F-943B59D49338}" type="datetime1">
              <a:rPr lang="de-DE" smtClean="0"/>
              <a:pPr/>
              <a:t>04.11.2023</a:t>
            </a:fld>
            <a:endParaRPr lang="de-DE" smtClean="0"/>
          </a:p>
        </p:txBody>
      </p:sp>
      <p:sp>
        <p:nvSpPr>
          <p:cNvPr id="86019" name="Fußzeilenplatzhalter 4"/>
          <p:cNvSpPr>
            <a:spLocks noGrp="1"/>
          </p:cNvSpPr>
          <p:nvPr>
            <p:ph type="ftr" sz="quarter" idx="11"/>
          </p:nvPr>
        </p:nvSpPr>
        <p:spPr>
          <a:noFill/>
        </p:spPr>
        <p:txBody>
          <a:bodyPr/>
          <a:lstStyle/>
          <a:p>
            <a:r>
              <a:rPr lang="de-DE" smtClean="0"/>
              <a:t>GESCHICHTE POLITISCHER IDEEN - © Thomas Knob 2007</a:t>
            </a:r>
          </a:p>
        </p:txBody>
      </p:sp>
      <p:sp>
        <p:nvSpPr>
          <p:cNvPr id="86020" name="Foliennummernplatzhalter 5"/>
          <p:cNvSpPr>
            <a:spLocks noGrp="1"/>
          </p:cNvSpPr>
          <p:nvPr>
            <p:ph type="sldNum" sz="quarter" idx="12"/>
          </p:nvPr>
        </p:nvSpPr>
        <p:spPr>
          <a:noFill/>
        </p:spPr>
        <p:txBody>
          <a:bodyPr/>
          <a:lstStyle/>
          <a:p>
            <a:fld id="{2B4AAC98-7527-4AE1-818A-973F8853ABE7}" type="slidenum">
              <a:rPr lang="de-DE" smtClean="0"/>
              <a:pPr/>
              <a:t>82</a:t>
            </a:fld>
            <a:r>
              <a:rPr lang="de-DE" smtClean="0"/>
              <a:t>/82</a:t>
            </a:r>
          </a:p>
        </p:txBody>
      </p:sp>
      <p:sp>
        <p:nvSpPr>
          <p:cNvPr id="86021" name="Rectangle 2"/>
          <p:cNvSpPr>
            <a:spLocks noGrp="1" noChangeArrowheads="1"/>
          </p:cNvSpPr>
          <p:nvPr>
            <p:ph type="title"/>
          </p:nvPr>
        </p:nvSpPr>
        <p:spPr/>
        <p:txBody>
          <a:bodyPr/>
          <a:lstStyle/>
          <a:p>
            <a:pPr eaLnBrk="1" hangingPunct="1"/>
            <a:r>
              <a:rPr lang="de-DE" smtClean="0"/>
              <a:t>Danke fürs Zuhören!</a:t>
            </a:r>
          </a:p>
        </p:txBody>
      </p:sp>
      <p:sp>
        <p:nvSpPr>
          <p:cNvPr id="86022" name="Rectangle 20"/>
          <p:cNvSpPr>
            <a:spLocks noChangeArrowheads="1"/>
          </p:cNvSpPr>
          <p:nvPr/>
        </p:nvSpPr>
        <p:spPr bwMode="auto">
          <a:xfrm>
            <a:off x="179388" y="1484313"/>
            <a:ext cx="1439862" cy="4802187"/>
          </a:xfrm>
          <a:prstGeom prst="rect">
            <a:avLst/>
          </a:prstGeom>
          <a:noFill/>
          <a:ln w="9525">
            <a:noFill/>
            <a:miter lim="800000"/>
            <a:headEnd/>
            <a:tailEnd/>
          </a:ln>
        </p:spPr>
        <p:txBody>
          <a:bodyPr>
            <a:spAutoFit/>
          </a:bodyPr>
          <a:lstStyle/>
          <a:p>
            <a:r>
              <a:rPr lang="de-DE" b="1"/>
              <a:t>Alþing in</a:t>
            </a:r>
          </a:p>
          <a:p>
            <a:r>
              <a:rPr lang="de-DE" b="1"/>
              <a:t>Þingvellir</a:t>
            </a:r>
            <a:r>
              <a:rPr lang="de-DE"/>
              <a:t> </a:t>
            </a:r>
          </a:p>
          <a:p>
            <a:r>
              <a:rPr lang="de-DE" b="1"/>
              <a:t>(Island):</a:t>
            </a:r>
          </a:p>
          <a:p>
            <a:endParaRPr lang="de-DE" b="1"/>
          </a:p>
          <a:p>
            <a:r>
              <a:rPr lang="de-DE"/>
              <a:t>Das älteste noch beste-hende Parlament eines sou-</a:t>
            </a:r>
          </a:p>
          <a:p>
            <a:r>
              <a:rPr lang="de-DE"/>
              <a:t>veränen</a:t>
            </a:r>
          </a:p>
          <a:p>
            <a:r>
              <a:rPr lang="de-DE"/>
              <a:t>Staates</a:t>
            </a:r>
          </a:p>
          <a:p>
            <a:r>
              <a:rPr lang="de-DE"/>
              <a:t>der Welt (seit 930;</a:t>
            </a:r>
          </a:p>
          <a:p>
            <a:r>
              <a:rPr lang="de-DE"/>
              <a:t>tagt heute im Alþingis-</a:t>
            </a:r>
          </a:p>
          <a:p>
            <a:r>
              <a:rPr lang="de-DE"/>
              <a:t>hús in Reykjavík)</a:t>
            </a:r>
          </a:p>
        </p:txBody>
      </p:sp>
      <p:pic>
        <p:nvPicPr>
          <p:cNvPr id="46103" name="Picture 23" descr="Thing"/>
          <p:cNvPicPr>
            <a:picLocks noGrp="1" noChangeAspect="1" noChangeArrowheads="1"/>
          </p:cNvPicPr>
          <p:nvPr>
            <p:ph idx="1"/>
          </p:nvPr>
        </p:nvPicPr>
        <p:blipFill>
          <a:blip r:embed="rId3" cstate="print"/>
          <a:srcRect/>
          <a:stretch>
            <a:fillRect/>
          </a:stretch>
        </p:blipFill>
        <p:spPr>
          <a:xfrm>
            <a:off x="1692275" y="1457325"/>
            <a:ext cx="7272338" cy="4851400"/>
          </a:xfr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6103"/>
                                        </p:tgtEl>
                                        <p:attrNameLst>
                                          <p:attrName>style.visibility</p:attrName>
                                        </p:attrNameLst>
                                      </p:cBhvr>
                                      <p:to>
                                        <p:strVal val="visible"/>
                                      </p:to>
                                    </p:set>
                                    <p:animEffect transition="in" filter="checkerboard(across)">
                                      <p:cBhvr>
                                        <p:cTn id="7" dur="500"/>
                                        <p:tgtEl>
                                          <p:spTgt spid="46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umsplatzhalter 3"/>
          <p:cNvSpPr>
            <a:spLocks noGrp="1"/>
          </p:cNvSpPr>
          <p:nvPr>
            <p:ph type="dt" sz="quarter" idx="10"/>
          </p:nvPr>
        </p:nvSpPr>
        <p:spPr>
          <a:noFill/>
        </p:spPr>
        <p:txBody>
          <a:bodyPr/>
          <a:lstStyle/>
          <a:p>
            <a:fld id="{06D77710-2E0E-41B7-A612-C450078F59AC}" type="datetime1">
              <a:rPr lang="de-DE" smtClean="0"/>
              <a:pPr/>
              <a:t>04.11.2023</a:t>
            </a:fld>
            <a:endParaRPr lang="de-DE" smtClean="0"/>
          </a:p>
        </p:txBody>
      </p:sp>
      <p:sp>
        <p:nvSpPr>
          <p:cNvPr id="12291" name="Fußzeilenplatzhalter 4"/>
          <p:cNvSpPr>
            <a:spLocks noGrp="1"/>
          </p:cNvSpPr>
          <p:nvPr>
            <p:ph type="ftr" sz="quarter" idx="11"/>
          </p:nvPr>
        </p:nvSpPr>
        <p:spPr>
          <a:noFill/>
        </p:spPr>
        <p:txBody>
          <a:bodyPr/>
          <a:lstStyle/>
          <a:p>
            <a:r>
              <a:rPr lang="de-DE" smtClean="0"/>
              <a:t>GESCHICHTE POLITISCHER IDEEN - © Thomas Knob 2007</a:t>
            </a:r>
          </a:p>
        </p:txBody>
      </p:sp>
      <p:sp>
        <p:nvSpPr>
          <p:cNvPr id="12292" name="Foliennummernplatzhalter 5"/>
          <p:cNvSpPr>
            <a:spLocks noGrp="1"/>
          </p:cNvSpPr>
          <p:nvPr>
            <p:ph type="sldNum" sz="quarter" idx="12"/>
          </p:nvPr>
        </p:nvSpPr>
        <p:spPr>
          <a:noFill/>
        </p:spPr>
        <p:txBody>
          <a:bodyPr/>
          <a:lstStyle/>
          <a:p>
            <a:fld id="{D84D0582-D0CD-4C5A-A0AB-908A16747843}" type="slidenum">
              <a:rPr lang="de-DE" smtClean="0"/>
              <a:pPr/>
              <a:t>9</a:t>
            </a:fld>
            <a:r>
              <a:rPr lang="de-DE" smtClean="0"/>
              <a:t>/82</a:t>
            </a:r>
          </a:p>
        </p:txBody>
      </p:sp>
      <p:sp>
        <p:nvSpPr>
          <p:cNvPr id="12293" name="Rectangle 2"/>
          <p:cNvSpPr>
            <a:spLocks noGrp="1" noChangeArrowheads="1"/>
          </p:cNvSpPr>
          <p:nvPr>
            <p:ph type="title"/>
          </p:nvPr>
        </p:nvSpPr>
        <p:spPr/>
        <p:txBody>
          <a:bodyPr/>
          <a:lstStyle/>
          <a:p>
            <a:pPr eaLnBrk="1" hangingPunct="1"/>
            <a:r>
              <a:rPr lang="de-DE" smtClean="0"/>
              <a:t>Begriffe (6): Das Recht</a:t>
            </a:r>
          </a:p>
        </p:txBody>
      </p:sp>
      <p:sp>
        <p:nvSpPr>
          <p:cNvPr id="53251" name="Rectangle 3"/>
          <p:cNvSpPr>
            <a:spLocks noGrp="1" noChangeArrowheads="1"/>
          </p:cNvSpPr>
          <p:nvPr>
            <p:ph type="body" idx="1"/>
          </p:nvPr>
        </p:nvSpPr>
        <p:spPr>
          <a:xfrm>
            <a:off x="457200" y="1484313"/>
            <a:ext cx="8435975" cy="4824412"/>
          </a:xfrm>
        </p:spPr>
        <p:txBody>
          <a:bodyPr/>
          <a:lstStyle/>
          <a:p>
            <a:pPr eaLnBrk="1" hangingPunct="1">
              <a:buFontTx/>
              <a:buNone/>
            </a:pPr>
            <a:r>
              <a:rPr lang="de-DE" b="1" smtClean="0"/>
              <a:t>Unter Recht versteht man</a:t>
            </a:r>
            <a:br>
              <a:rPr lang="de-DE" b="1" smtClean="0"/>
            </a:br>
            <a:endParaRPr lang="de-DE" b="1" smtClean="0"/>
          </a:p>
          <a:p>
            <a:pPr eaLnBrk="1" hangingPunct="1"/>
            <a:r>
              <a:rPr lang="de-DE" smtClean="0"/>
              <a:t>ein in Systemen organisiertes Normenkonstrukt (herrschaftliche Rechtsordnung mit gesetzgebender Institution = </a:t>
            </a:r>
            <a:r>
              <a:rPr lang="de-DE" i="1" smtClean="0"/>
              <a:t>objektives Recht</a:t>
            </a:r>
            <a:r>
              <a:rPr lang="de-DE" smtClean="0"/>
              <a:t>)</a:t>
            </a:r>
          </a:p>
          <a:p>
            <a:pPr eaLnBrk="1" hangingPunct="1"/>
            <a:r>
              <a:rPr lang="de-DE" smtClean="0"/>
              <a:t>mit nationalem oder internationalem Geltungsbereich</a:t>
            </a:r>
          </a:p>
          <a:p>
            <a:pPr eaLnBrk="1" hangingPunct="1"/>
            <a:r>
              <a:rPr lang="de-DE" smtClean="0"/>
              <a:t>das als öffentliches Recht (auch Strafrecht) und Privatrecht (Zivilrecht) erscheint.</a:t>
            </a:r>
          </a:p>
          <a:p>
            <a:pPr eaLnBrk="1" hangingPunct="1"/>
            <a:r>
              <a:rPr lang="de-DE" smtClean="0"/>
              <a:t>Die wichtigsten Rechtsquellen sind Gesetze (mit dem Anspruch der Gerechtigkeit) oder Präjudizien des Case Law (im angloamerikanischen </a:t>
            </a:r>
            <a:r>
              <a:rPr lang="de-DE" i="1" smtClean="0"/>
              <a:t>Richterrecht</a:t>
            </a:r>
            <a:r>
              <a:rPr lang="de-DE" smtClean="0"/>
              <a:t>). Die Rechtsprechung erfolgt durch die 3. Gewalt (Jurisdiktion).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fade">
                                      <p:cBhvr>
                                        <p:cTn id="7" dur="2000"/>
                                        <p:tgtEl>
                                          <p:spTgt spid="532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fade">
                                      <p:cBhvr>
                                        <p:cTn id="12" dur="2000"/>
                                        <p:tgtEl>
                                          <p:spTgt spid="53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1">
                                            <p:txEl>
                                              <p:pRg st="3" end="3"/>
                                            </p:txEl>
                                          </p:spTgt>
                                        </p:tgtEl>
                                        <p:attrNameLst>
                                          <p:attrName>style.visibility</p:attrName>
                                        </p:attrNameLst>
                                      </p:cBhvr>
                                      <p:to>
                                        <p:strVal val="visible"/>
                                      </p:to>
                                    </p:set>
                                    <p:animEffect transition="in" filter="fade">
                                      <p:cBhvr>
                                        <p:cTn id="17" dur="2000"/>
                                        <p:tgtEl>
                                          <p:spTgt spid="532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1">
                                            <p:txEl>
                                              <p:pRg st="4" end="4"/>
                                            </p:txEl>
                                          </p:spTgt>
                                        </p:tgtEl>
                                        <p:attrNameLst>
                                          <p:attrName>style.visibility</p:attrName>
                                        </p:attrNameLst>
                                      </p:cBhvr>
                                      <p:to>
                                        <p:strVal val="visible"/>
                                      </p:to>
                                    </p:set>
                                    <p:animEffect transition="in" filter="fade">
                                      <p:cBhvr>
                                        <p:cTn id="22" dur="20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omic Sans MS"/>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6536</Words>
  <Application>Microsoft Office PowerPoint</Application>
  <PresentationFormat>Bildschirmpräsentation (4:3)</PresentationFormat>
  <Paragraphs>966</Paragraphs>
  <Slides>82</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82</vt:i4>
      </vt:variant>
    </vt:vector>
  </HeadingPairs>
  <TitlesOfParts>
    <vt:vector size="85" baseType="lpstr">
      <vt:lpstr>Arial</vt:lpstr>
      <vt:lpstr>Comic Sans MS</vt:lpstr>
      <vt:lpstr>Standarddesign</vt:lpstr>
      <vt:lpstr>Geschichte politischer Ideen von der Antike bis zur Gegenwart</vt:lpstr>
      <vt:lpstr>Quellenangaben:</vt:lpstr>
      <vt:lpstr>Themen, um die es gehen wird:</vt:lpstr>
      <vt:lpstr>Begriffe (1): Politische Theorie</vt:lpstr>
      <vt:lpstr>Begriffe (2): Idee vs. Ideologie</vt:lpstr>
      <vt:lpstr>Begriffe (3): Ideologiekritik</vt:lpstr>
      <vt:lpstr>Begriffe (4): Politische Philosophie</vt:lpstr>
      <vt:lpstr>Begriffe (5): Der Staat</vt:lpstr>
      <vt:lpstr>Begriffe (6): Das Recht</vt:lpstr>
      <vt:lpstr>Begriffe (7): Rechtsaufassungen</vt:lpstr>
      <vt:lpstr>Beteiligte Einzelwissenschaften:</vt:lpstr>
      <vt:lpstr>Politische Ideen (1): Attische Polis</vt:lpstr>
      <vt:lpstr>Politische Ideen (2): Platon</vt:lpstr>
      <vt:lpstr>Politische Ideen (3): Aristoteles</vt:lpstr>
      <vt:lpstr>Politische Ideen (4): Verfassungskreislauf</vt:lpstr>
      <vt:lpstr>Politische Ideen (2-4): Bilder</vt:lpstr>
      <vt:lpstr>Politische Ideen (5): Das antike Rom</vt:lpstr>
      <vt:lpstr>Politische Ideen (6): Spätantike</vt:lpstr>
      <vt:lpstr>Politische Ideen (6): Bilder</vt:lpstr>
      <vt:lpstr>Politische Ideen (7): Mittelalter</vt:lpstr>
      <vt:lpstr>Politische Ideen (8): 16. Jh. (Morus)</vt:lpstr>
      <vt:lpstr>Politische Ideen (7-8): Bilder</vt:lpstr>
      <vt:lpstr>Politische Ideen (9): 16. Jh. (Machiavelli)</vt:lpstr>
      <vt:lpstr>Politische Ideen (9): Bilder</vt:lpstr>
      <vt:lpstr>Politische Ideen (10): 16./17. Jh. (F, D, NL)</vt:lpstr>
      <vt:lpstr>Politische Ideen (10): Bilder</vt:lpstr>
      <vt:lpstr>Politische Ideen (11): 17. Jh. (Levellers)</vt:lpstr>
      <vt:lpstr>Politische Ideen (12): 17. Jh. (Hobbes)</vt:lpstr>
      <vt:lpstr>Politische Ideen (13): 17. Jh. (Spinoza)</vt:lpstr>
      <vt:lpstr>Politische Ideen (12-13): Bilder</vt:lpstr>
      <vt:lpstr>Politische Ideen (14): 17. Jh. (Locke 1)</vt:lpstr>
      <vt:lpstr>Politische Ideen (15): 17. Jh. (Locke 2)</vt:lpstr>
      <vt:lpstr>Politische Ideen (16): 18. Jh. (Montesquieu)</vt:lpstr>
      <vt:lpstr>Politische Ideen (17): 18. Jh. (Rousseau)</vt:lpstr>
      <vt:lpstr>Politische Ideen (12/17): Vergleich</vt:lpstr>
      <vt:lpstr>Politische Ideen (14-17): Bilder</vt:lpstr>
      <vt:lpstr>Politische Ideen (18): 18. Jh. (Amerika 1)</vt:lpstr>
      <vt:lpstr>Politische Ideen (19): 18. Jh. (Amerika 2)</vt:lpstr>
      <vt:lpstr>Politische Ideen (18/19): Vergleich</vt:lpstr>
      <vt:lpstr>Politische Ideen (18-19): Bilder</vt:lpstr>
      <vt:lpstr>Politische Ideen (20): 18. Jh. (Hume)</vt:lpstr>
      <vt:lpstr>Politische Ideen (21): 18. Jh. (Smith)</vt:lpstr>
      <vt:lpstr>Politische Ideen (20-21): Bilder</vt:lpstr>
      <vt:lpstr>Politische Ideen (22): 18. Jh. (Frz. Rev.)</vt:lpstr>
      <vt:lpstr>Politische Ideen (22): Bilder</vt:lpstr>
      <vt:lpstr>Politische Ideen (23): Revolutionstheorie</vt:lpstr>
      <vt:lpstr>Politische Ideen (24): 18. Jh. (Kant)</vt:lpstr>
      <vt:lpstr>Politische Ideen (25): 18. Jh. (Fichte)</vt:lpstr>
      <vt:lpstr>Politische Ideen (24-25): Bilder</vt:lpstr>
      <vt:lpstr>Politische Ideen (26): 19. Jh. (Liberalismus 1)</vt:lpstr>
      <vt:lpstr>Politische Ideen (27): 19. Jh. (Liberalismus 2)</vt:lpstr>
      <vt:lpstr>Politische Ideen (27): Bilder</vt:lpstr>
      <vt:lpstr>Politische Ideen (28): 19. Jh. (Konservatismus)</vt:lpstr>
      <vt:lpstr>Politische Ideen (28): Bilder</vt:lpstr>
      <vt:lpstr>Politische Ideen (26-28): Vergleich</vt:lpstr>
      <vt:lpstr>Politische Ideen (29): 19. Jh. (Anarchie)</vt:lpstr>
      <vt:lpstr>Politische Ideen (29): Bilder</vt:lpstr>
      <vt:lpstr>Politische Ideen (30): 19. Jh. (Sozialismus 1)</vt:lpstr>
      <vt:lpstr>Politische Ideen (30): Bilder</vt:lpstr>
      <vt:lpstr>Politische Ideen (31): 19. Jh. (Sozialismus 2)</vt:lpstr>
      <vt:lpstr>Politische Ideen (31): Bilder</vt:lpstr>
      <vt:lpstr>Politische Ideen (32): 20. Jh. (Sozialismus 3)</vt:lpstr>
      <vt:lpstr>Politische Ideen (32): Bilder</vt:lpstr>
      <vt:lpstr>Politische Ideen (33): 20. Jh. (Soziallehre)</vt:lpstr>
      <vt:lpstr>Politische Ideen (33): Bilder</vt:lpstr>
      <vt:lpstr>Politische Ideen (34): 20. Jh. (Elitentheorie)</vt:lpstr>
      <vt:lpstr>Politische Ideen (34): Bilder</vt:lpstr>
      <vt:lpstr>Politische Ideen (35): 20. Jh. (Faschismus)</vt:lpstr>
      <vt:lpstr>Politische Ideen (36): 20. Jh. (Totalitarismus)</vt:lpstr>
      <vt:lpstr>Politische Ideen (35/36): Bilder</vt:lpstr>
      <vt:lpstr>Politische Ideen (37): 20. Jh. (Fallibilismus)</vt:lpstr>
      <vt:lpstr>Politische Ideen (38): 20. Jh. (Demokratie 1)</vt:lpstr>
      <vt:lpstr>Politische Ideen (39): 20. Jh. (Demokratie 2)</vt:lpstr>
      <vt:lpstr>Politische Ideen (37/39): Bilder</vt:lpstr>
      <vt:lpstr>Politische Ideen (40): 20. Jh. (Sozialstaat)</vt:lpstr>
      <vt:lpstr>Politische Ideen (41): 20. Jh. (Pazifismus)</vt:lpstr>
      <vt:lpstr>Politische Ideen (41): Bilder</vt:lpstr>
      <vt:lpstr>Politische Ideen (42): 20. Jh. (Bellizismus)</vt:lpstr>
      <vt:lpstr>Politische Ideen (42): Bilder</vt:lpstr>
      <vt:lpstr>Politische Ideen (43): 21. Jh. (Tendenzen)</vt:lpstr>
      <vt:lpstr>Österreichische Bundesverfassung</vt:lpstr>
      <vt:lpstr>Danke fürs Zuhören!</vt:lpstr>
    </vt:vector>
  </TitlesOfParts>
  <Company>GRG XIX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Geschichte politischer Ideen</dc:title>
  <dc:creator>Thomas Knob</dc:creator>
  <cp:lastModifiedBy>Thomas</cp:lastModifiedBy>
  <cp:revision>1261</cp:revision>
  <dcterms:created xsi:type="dcterms:W3CDTF">2007-01-09T13:36:11Z</dcterms:created>
  <dcterms:modified xsi:type="dcterms:W3CDTF">2023-11-04T21:27:50Z</dcterms:modified>
</cp:coreProperties>
</file>